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7"/>
  </p:notesMasterIdLst>
  <p:sldIdLst>
    <p:sldId id="256" r:id="rId2"/>
    <p:sldId id="257" r:id="rId3"/>
    <p:sldId id="258" r:id="rId4"/>
    <p:sldId id="261" r:id="rId5"/>
    <p:sldId id="263" r:id="rId6"/>
  </p:sldIdLst>
  <p:sldSz cx="14630400" cy="8229600"/>
  <p:notesSz cx="8229600" cy="14630400"/>
  <p:embeddedFontLst>
    <p:embeddedFont>
      <p:font typeface="Geist" pitchFamily="2" charset="77"/>
      <p:regular r:id="rId8"/>
    </p:embeddedFont>
    <p:embeddedFont>
      <p:font typeface="Mangal" panose="02040503050203030202" pitchFamily="18" charset="0"/>
      <p:regular r:id="rId9"/>
      <p:bold r:id="rId1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F111C"/>
    <a:srgbClr val="0F111F"/>
    <a:srgbClr val="0F1525"/>
    <a:srgbClr val="0F182A"/>
    <a:srgbClr val="12182A"/>
    <a:srgbClr val="121C2D"/>
    <a:srgbClr val="11202D"/>
    <a:srgbClr val="112031"/>
    <a:srgbClr val="121E2E"/>
    <a:srgbClr val="0F0B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784"/>
    <p:restoredTop sz="94610"/>
  </p:normalViewPr>
  <p:slideViewPr>
    <p:cSldViewPr snapToGrid="0" snapToObjects="1">
      <p:cViewPr varScale="1">
        <p:scale>
          <a:sx n="91" d="100"/>
          <a:sy n="91" d="100"/>
        </p:scale>
        <p:origin x="672" y="5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673101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FA8894-F358-6CE2-CCDB-276B26444A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F958AB1-B356-EF5F-BC4F-1520E2378B7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14C8A83-C9DC-E1C6-459E-4B6E2B8B1B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8DE354-B367-C0E6-2C93-C69F5902D06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6118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5525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13" Type="http://schemas.openxmlformats.org/officeDocument/2006/relationships/image" Target="../media/image25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sv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svg"/><Relationship Id="rId4" Type="http://schemas.openxmlformats.org/officeDocument/2006/relationships/image" Target="../media/image16.svg"/><Relationship Id="rId9" Type="http://schemas.openxmlformats.org/officeDocument/2006/relationships/image" Target="../media/image21.png"/><Relationship Id="rId14" Type="http://schemas.openxmlformats.org/officeDocument/2006/relationships/image" Target="../media/image26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036" y="5059725"/>
            <a:ext cx="979816" cy="979816"/>
          </a:xfrm>
          <a:prstGeom prst="rect">
            <a:avLst/>
          </a:prstGeom>
        </p:spPr>
      </p:pic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1588" y="5059725"/>
            <a:ext cx="979816" cy="979816"/>
          </a:xfrm>
          <a:prstGeom prst="rect">
            <a:avLst/>
          </a:prstGeom>
        </p:spPr>
      </p:pic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06128" y="5059725"/>
            <a:ext cx="979816" cy="979816"/>
          </a:xfrm>
          <a:prstGeom prst="rect">
            <a:avLst/>
          </a:prstGeom>
        </p:spPr>
      </p:pic>
      <p:sp>
        <p:nvSpPr>
          <p:cNvPr id="61" name="Text 47"/>
          <p:cNvSpPr/>
          <p:nvPr/>
        </p:nvSpPr>
        <p:spPr>
          <a:xfrm>
            <a:off x="396835" y="9381053"/>
            <a:ext cx="4031694" cy="508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00"/>
              </a:lnSpc>
              <a:buNone/>
            </a:pPr>
            <a:r>
              <a:rPr lang="en-US" sz="3050" b="1" dirty="0">
                <a:solidFill>
                  <a:srgbClr val="F2F5F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Sharpening the Tools</a:t>
            </a:r>
            <a:endParaRPr lang="en-US" sz="3050" dirty="0"/>
          </a:p>
        </p:txBody>
      </p:sp>
      <p:pic>
        <p:nvPicPr>
          <p:cNvPr id="62" name="Image 1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9341" y="10041076"/>
            <a:ext cx="170021" cy="221099"/>
          </a:xfrm>
          <a:prstGeom prst="rect">
            <a:avLst/>
          </a:prstGeom>
        </p:spPr>
      </p:pic>
      <p:sp>
        <p:nvSpPr>
          <p:cNvPr id="63" name="Text 48"/>
          <p:cNvSpPr/>
          <p:nvPr/>
        </p:nvSpPr>
        <p:spPr>
          <a:xfrm>
            <a:off x="765334" y="10059591"/>
            <a:ext cx="1804154" cy="1843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Data Quality is Paramount</a:t>
            </a:r>
            <a:endParaRPr lang="en-US" sz="1100" dirty="0"/>
          </a:p>
        </p:txBody>
      </p:sp>
      <p:sp>
        <p:nvSpPr>
          <p:cNvPr id="64" name="Text 49"/>
          <p:cNvSpPr/>
          <p:nvPr/>
        </p:nvSpPr>
        <p:spPr>
          <a:xfrm>
            <a:off x="765334" y="10311884"/>
            <a:ext cx="4149209" cy="2947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0"/>
              </a:lnSpc>
              <a:buNone/>
            </a:pPr>
            <a:r>
              <a:rPr lang="en-US" sz="8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Accurate and diverse data is the foundation for effective AI models. Continuous refinement is key.</a:t>
            </a:r>
            <a:endParaRPr lang="en-US" sz="850" dirty="0"/>
          </a:p>
        </p:txBody>
      </p:sp>
      <p:pic>
        <p:nvPicPr>
          <p:cNvPr id="65" name="Image 1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98732" y="10041076"/>
            <a:ext cx="170021" cy="221099"/>
          </a:xfrm>
          <a:prstGeom prst="rect">
            <a:avLst/>
          </a:prstGeom>
        </p:spPr>
      </p:pic>
      <p:sp>
        <p:nvSpPr>
          <p:cNvPr id="66" name="Text 50"/>
          <p:cNvSpPr/>
          <p:nvPr/>
        </p:nvSpPr>
        <p:spPr>
          <a:xfrm>
            <a:off x="5424726" y="10059591"/>
            <a:ext cx="1428988" cy="1843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Iterative AI Adoption</a:t>
            </a:r>
            <a:endParaRPr lang="en-US" sz="1100" dirty="0"/>
          </a:p>
        </p:txBody>
      </p:sp>
      <p:sp>
        <p:nvSpPr>
          <p:cNvPr id="67" name="Text 51"/>
          <p:cNvSpPr/>
          <p:nvPr/>
        </p:nvSpPr>
        <p:spPr>
          <a:xfrm>
            <a:off x="5424726" y="10311884"/>
            <a:ext cx="4149328" cy="2947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0"/>
              </a:lnSpc>
              <a:buNone/>
            </a:pPr>
            <a:r>
              <a:rPr lang="en-US" sz="8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Successful AI integration is a journey, not a destination. Adapt, learn, and iterate constantly.</a:t>
            </a:r>
            <a:endParaRPr lang="en-US" sz="850" dirty="0"/>
          </a:p>
        </p:txBody>
      </p:sp>
      <p:pic>
        <p:nvPicPr>
          <p:cNvPr id="68" name="Image 1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58243" y="10041076"/>
            <a:ext cx="170021" cy="221099"/>
          </a:xfrm>
          <a:prstGeom prst="rect">
            <a:avLst/>
          </a:prstGeom>
        </p:spPr>
      </p:pic>
      <p:sp>
        <p:nvSpPr>
          <p:cNvPr id="69" name="Text 52"/>
          <p:cNvSpPr/>
          <p:nvPr/>
        </p:nvSpPr>
        <p:spPr>
          <a:xfrm>
            <a:off x="10084237" y="10059591"/>
            <a:ext cx="1654254" cy="1843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Human Context Matters</a:t>
            </a:r>
            <a:endParaRPr lang="en-US" sz="1100" dirty="0"/>
          </a:p>
        </p:txBody>
      </p:sp>
      <p:sp>
        <p:nvSpPr>
          <p:cNvPr id="70" name="Text 53"/>
          <p:cNvSpPr/>
          <p:nvPr/>
        </p:nvSpPr>
        <p:spPr>
          <a:xfrm>
            <a:off x="10084237" y="10311884"/>
            <a:ext cx="4149209" cy="2947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0"/>
              </a:lnSpc>
              <a:buNone/>
            </a:pPr>
            <a:r>
              <a:rPr lang="en-US" sz="8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AI amplifies human capabilities; understanding human needs and ethics guides development.</a:t>
            </a:r>
            <a:endParaRPr lang="en-US" sz="850" dirty="0"/>
          </a:p>
        </p:txBody>
      </p:sp>
      <p:sp>
        <p:nvSpPr>
          <p:cNvPr id="71" name="Shape 54"/>
          <p:cNvSpPr/>
          <p:nvPr/>
        </p:nvSpPr>
        <p:spPr>
          <a:xfrm>
            <a:off x="396835" y="10790889"/>
            <a:ext cx="13836729" cy="21788"/>
          </a:xfrm>
          <a:prstGeom prst="rect">
            <a:avLst/>
          </a:prstGeom>
          <a:solidFill>
            <a:srgbClr val="EBEDF0">
              <a:alpha val="5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2" name="Text 55"/>
          <p:cNvSpPr/>
          <p:nvPr/>
        </p:nvSpPr>
        <p:spPr>
          <a:xfrm>
            <a:off x="396835" y="10982682"/>
            <a:ext cx="4160044" cy="508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00"/>
              </a:lnSpc>
              <a:buNone/>
            </a:pPr>
            <a:r>
              <a:rPr lang="en-US" sz="3050" b="1" dirty="0">
                <a:solidFill>
                  <a:srgbClr val="F2F5F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What's the Next Tool?</a:t>
            </a:r>
            <a:endParaRPr lang="en-US" sz="3050" dirty="0"/>
          </a:p>
        </p:txBody>
      </p:sp>
      <p:sp>
        <p:nvSpPr>
          <p:cNvPr id="73" name="Shape 56"/>
          <p:cNvSpPr/>
          <p:nvPr/>
        </p:nvSpPr>
        <p:spPr>
          <a:xfrm>
            <a:off x="396835" y="11661219"/>
            <a:ext cx="4536638" cy="789027"/>
          </a:xfrm>
          <a:prstGeom prst="roundRect">
            <a:avLst>
              <a:gd name="adj" fmla="val 34497"/>
            </a:avLst>
          </a:prstGeom>
          <a:solidFill>
            <a:srgbClr val="101620"/>
          </a:solidFill>
          <a:ln w="7620">
            <a:solidFill>
              <a:srgbClr val="002A8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74" name="Text 57"/>
          <p:cNvSpPr/>
          <p:nvPr/>
        </p:nvSpPr>
        <p:spPr>
          <a:xfrm>
            <a:off x="517803" y="11782187"/>
            <a:ext cx="1417558" cy="1843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Mobile Deployment</a:t>
            </a:r>
            <a:endParaRPr lang="en-US" sz="1100" dirty="0"/>
          </a:p>
        </p:txBody>
      </p:sp>
      <p:sp>
        <p:nvSpPr>
          <p:cNvPr id="75" name="Text 58"/>
          <p:cNvSpPr/>
          <p:nvPr/>
        </p:nvSpPr>
        <p:spPr>
          <a:xfrm>
            <a:off x="517803" y="12034480"/>
            <a:ext cx="4294703" cy="1473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50"/>
              </a:lnSpc>
              <a:buNone/>
            </a:pPr>
            <a:r>
              <a:rPr lang="en-US" sz="8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Bringing AI capabilities to users on-the-go with seamless mobile integration.</a:t>
            </a:r>
            <a:endParaRPr lang="en-US" sz="850" dirty="0"/>
          </a:p>
        </p:txBody>
      </p:sp>
      <p:sp>
        <p:nvSpPr>
          <p:cNvPr id="76" name="Shape 59"/>
          <p:cNvSpPr/>
          <p:nvPr/>
        </p:nvSpPr>
        <p:spPr>
          <a:xfrm>
            <a:off x="5046821" y="11661219"/>
            <a:ext cx="4536638" cy="789027"/>
          </a:xfrm>
          <a:prstGeom prst="roundRect">
            <a:avLst>
              <a:gd name="adj" fmla="val 34497"/>
            </a:avLst>
          </a:prstGeom>
          <a:solidFill>
            <a:srgbClr val="101620"/>
          </a:solidFill>
          <a:ln w="7620">
            <a:solidFill>
              <a:srgbClr val="002A8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77" name="Text 60"/>
          <p:cNvSpPr/>
          <p:nvPr/>
        </p:nvSpPr>
        <p:spPr>
          <a:xfrm>
            <a:off x="5167789" y="11782187"/>
            <a:ext cx="1417558" cy="1843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CX Exploration</a:t>
            </a:r>
            <a:endParaRPr lang="en-US" sz="1100" dirty="0"/>
          </a:p>
        </p:txBody>
      </p:sp>
      <p:sp>
        <p:nvSpPr>
          <p:cNvPr id="78" name="Text 61"/>
          <p:cNvSpPr/>
          <p:nvPr/>
        </p:nvSpPr>
        <p:spPr>
          <a:xfrm>
            <a:off x="5167789" y="12034480"/>
            <a:ext cx="4294703" cy="2947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0"/>
              </a:lnSpc>
              <a:buNone/>
            </a:pPr>
            <a:r>
              <a:rPr lang="en-US" sz="8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Investigating how AI can redefine and enhance customer experiences across touchpoints.</a:t>
            </a:r>
            <a:endParaRPr lang="en-US" sz="850" dirty="0"/>
          </a:p>
        </p:txBody>
      </p:sp>
      <p:sp>
        <p:nvSpPr>
          <p:cNvPr id="79" name="Shape 62"/>
          <p:cNvSpPr/>
          <p:nvPr/>
        </p:nvSpPr>
        <p:spPr>
          <a:xfrm>
            <a:off x="9696807" y="11661219"/>
            <a:ext cx="4536638" cy="789027"/>
          </a:xfrm>
          <a:prstGeom prst="roundRect">
            <a:avLst>
              <a:gd name="adj" fmla="val 34497"/>
            </a:avLst>
          </a:prstGeom>
          <a:solidFill>
            <a:srgbClr val="101620"/>
          </a:solidFill>
          <a:ln w="7620">
            <a:solidFill>
              <a:srgbClr val="002A8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0" name="Text 63"/>
          <p:cNvSpPr/>
          <p:nvPr/>
        </p:nvSpPr>
        <p:spPr>
          <a:xfrm>
            <a:off x="9817775" y="11782187"/>
            <a:ext cx="1417558" cy="1843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Expanding Toolbox</a:t>
            </a:r>
            <a:endParaRPr lang="en-US" sz="1100" dirty="0"/>
          </a:p>
        </p:txBody>
      </p:sp>
      <p:sp>
        <p:nvSpPr>
          <p:cNvPr id="81" name="Text 64"/>
          <p:cNvSpPr/>
          <p:nvPr/>
        </p:nvSpPr>
        <p:spPr>
          <a:xfrm>
            <a:off x="9817775" y="12034480"/>
            <a:ext cx="4294703" cy="2947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0"/>
              </a:lnSpc>
              <a:buNone/>
            </a:pPr>
            <a:r>
              <a:rPr lang="en-US" sz="8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Continuously learning new frameworks, techniques, and strategic applications for AI.</a:t>
            </a:r>
            <a:endParaRPr lang="en-US" sz="850" dirty="0"/>
          </a:p>
        </p:txBody>
      </p:sp>
      <p:sp>
        <p:nvSpPr>
          <p:cNvPr id="82" name="Text 65"/>
          <p:cNvSpPr/>
          <p:nvPr/>
        </p:nvSpPr>
        <p:spPr>
          <a:xfrm>
            <a:off x="396835" y="12577763"/>
            <a:ext cx="13836729" cy="1473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150"/>
              </a:lnSpc>
              <a:buNone/>
            </a:pPr>
            <a:r>
              <a:rPr lang="en-US" sz="850" b="1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Which AI tool should every consultant master first? Share your thoughts!</a:t>
            </a:r>
            <a:endParaRPr lang="en-US" sz="850" dirty="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77077363-048A-10AC-BFF7-DC827918CCB8}"/>
              </a:ext>
            </a:extLst>
          </p:cNvPr>
          <p:cNvSpPr txBox="1"/>
          <p:nvPr/>
        </p:nvSpPr>
        <p:spPr>
          <a:xfrm>
            <a:off x="646997" y="409516"/>
            <a:ext cx="781976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Arial Rounded MT Bold" panose="020F0704030504030204" pitchFamily="34" charset="77"/>
                <a:cs typeface="Mangal" panose="02040503050203030202" pitchFamily="18" charset="0"/>
              </a:rPr>
              <a:t>Building AI Strategy + Adoption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03C7E238-F5E5-0EF3-EB12-375ACB6B7DE1}"/>
              </a:ext>
            </a:extLst>
          </p:cNvPr>
          <p:cNvSpPr txBox="1"/>
          <p:nvPr/>
        </p:nvSpPr>
        <p:spPr>
          <a:xfrm>
            <a:off x="646997" y="2877222"/>
            <a:ext cx="881549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i="1" dirty="0">
                <a:solidFill>
                  <a:srgbClr val="EBEDF0"/>
                </a:solidFill>
                <a:latin typeface="Mangal" panose="02040503050203030202" pitchFamily="18" charset="0"/>
                <a:ea typeface="Geist" pitchFamily="34" charset="-122"/>
                <a:cs typeface="Mangal" panose="02040503050203030202" pitchFamily="18" charset="0"/>
              </a:rPr>
              <a:t>Strategy to AI/ML and Back Again: (</a:t>
            </a:r>
            <a:r>
              <a:rPr lang="en-US" sz="3200" i="1">
                <a:solidFill>
                  <a:srgbClr val="EBEDF0"/>
                </a:solidFill>
                <a:latin typeface="Mangal" panose="02040503050203030202" pitchFamily="18" charset="0"/>
                <a:ea typeface="Geist" pitchFamily="34" charset="-122"/>
                <a:cs typeface="Mangal" panose="02040503050203030202" pitchFamily="18" charset="0"/>
              </a:rPr>
              <a:t>part 1) </a:t>
            </a:r>
            <a:r>
              <a:rPr lang="en-US" sz="3200" i="1" dirty="0">
                <a:solidFill>
                  <a:srgbClr val="EBEDF0"/>
                </a:solidFill>
                <a:latin typeface="Mangal" panose="02040503050203030202" pitchFamily="18" charset="0"/>
                <a:ea typeface="Geist" pitchFamily="34" charset="-122"/>
                <a:cs typeface="Mangal" panose="02040503050203030202" pitchFamily="18" charset="0"/>
              </a:rPr>
              <a:t>- A Consultant’s Tale…</a:t>
            </a:r>
            <a:endParaRPr lang="en-US" sz="3200" i="1" dirty="0">
              <a:latin typeface="Mangal" panose="02040503050203030202" pitchFamily="18" charset="0"/>
              <a:cs typeface="Mangal" panose="02040503050203030202" pitchFamily="18" charset="0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6BDA3064-C23D-8618-AC60-BEFD43BF1F76}"/>
              </a:ext>
            </a:extLst>
          </p:cNvPr>
          <p:cNvSpPr txBox="1"/>
          <p:nvPr/>
        </p:nvSpPr>
        <p:spPr>
          <a:xfrm>
            <a:off x="1992781" y="5059725"/>
            <a:ext cx="27432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800">
                <a:solidFill>
                  <a:srgbClr val="EBEDF0"/>
                </a:solidFill>
                <a:latin typeface="Mangal" panose="02040503050203030202" pitchFamily="18" charset="0"/>
                <a:ea typeface="Geist" pitchFamily="34" charset="-122"/>
                <a:cs typeface="Mangal" panose="02040503050203030202" pitchFamily="18" charset="0"/>
              </a:defRPr>
            </a:lvl1pPr>
          </a:lstStyle>
          <a:p>
            <a:r>
              <a:rPr lang="en-US" dirty="0"/>
              <a:t>Bridging business strategy with AI solutions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25316733-9E24-FC80-D8F7-12EB8742F730}"/>
              </a:ext>
            </a:extLst>
          </p:cNvPr>
          <p:cNvSpPr txBox="1"/>
          <p:nvPr/>
        </p:nvSpPr>
        <p:spPr>
          <a:xfrm>
            <a:off x="6306871" y="5059725"/>
            <a:ext cx="27432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>
                <a:solidFill>
                  <a:srgbClr val="EBEDF0"/>
                </a:solidFill>
                <a:latin typeface="Mangal" panose="02040503050203030202" pitchFamily="18" charset="0"/>
                <a:ea typeface="Geist" pitchFamily="34" charset="-122"/>
                <a:cs typeface="Mangal" panose="02040503050203030202" pitchFamily="18" charset="0"/>
              </a:defRPr>
            </a:lvl1pPr>
          </a:lstStyle>
          <a:p>
            <a:r>
              <a:rPr lang="en-US" sz="2800" dirty="0"/>
              <a:t>Combining formal education with real-world AI projects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8A6F34F7-562F-D5FE-8C54-E1E81671993C}"/>
              </a:ext>
            </a:extLst>
          </p:cNvPr>
          <p:cNvSpPr txBox="1"/>
          <p:nvPr/>
        </p:nvSpPr>
        <p:spPr>
          <a:xfrm>
            <a:off x="11014619" y="5059725"/>
            <a:ext cx="27432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>
                <a:solidFill>
                  <a:srgbClr val="EBEDF0"/>
                </a:solidFill>
                <a:latin typeface="Mangal" panose="02040503050203030202" pitchFamily="18" charset="0"/>
                <a:ea typeface="Geist" pitchFamily="34" charset="-122"/>
                <a:cs typeface="Mangal" panose="02040503050203030202" pitchFamily="18" charset="0"/>
              </a:defRPr>
            </a:lvl1pPr>
          </a:lstStyle>
          <a:p>
            <a:r>
              <a:rPr lang="en-US" sz="2800" dirty="0"/>
              <a:t>Sharing bi-weekly progress for transparency &amp; growth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8098203D-3D7B-4A98-B8C0-1108C935E1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9625" y="-438419"/>
            <a:ext cx="5746827" cy="5746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3540" y="553283"/>
            <a:ext cx="839549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Arial Rounded MT Bold" panose="020F0704030504030204" pitchFamily="34" charset="77"/>
                <a:cs typeface="Mangal" panose="02040503050203030202" pitchFamily="18" charset="0"/>
              </a:rPr>
              <a:t>What's in the Toolbox</a:t>
            </a:r>
            <a:endParaRPr lang="en-US" sz="4400" i="1" dirty="0">
              <a:solidFill>
                <a:schemeClr val="bg1"/>
              </a:solidFill>
              <a:latin typeface="Arial Rounded MT Bold" panose="020F0704030504030204" pitchFamily="34" charset="77"/>
              <a:ea typeface="Arial Unicode MS" panose="020B0604020202020204" pitchFamily="34" charset="-128"/>
              <a:cs typeface="Mangal" panose="02040503050203030202" pitchFamily="18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92A9F78-F7E2-45A8-3BDD-AF6E70501645}"/>
              </a:ext>
            </a:extLst>
          </p:cNvPr>
          <p:cNvSpPr txBox="1"/>
          <p:nvPr/>
        </p:nvSpPr>
        <p:spPr>
          <a:xfrm>
            <a:off x="9755735" y="6172413"/>
            <a:ext cx="246888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US" b="1" dirty="0">
                <a:solidFill>
                  <a:schemeClr val="bg1"/>
                </a:solidFill>
                <a:latin typeface="Mangal" panose="02040503050203030202" pitchFamily="18" charset="0"/>
                <a:cs typeface="Mangal" panose="02040503050203030202" pitchFamily="18" charset="0"/>
              </a:rPr>
              <a:t>Trained ML algorithm:</a:t>
            </a:r>
            <a:br>
              <a:rPr lang="en-US" dirty="0">
                <a:solidFill>
                  <a:schemeClr val="bg1"/>
                </a:solidFill>
                <a:latin typeface="Mangal" panose="02040503050203030202" pitchFamily="18" charset="0"/>
                <a:cs typeface="Mangal" panose="02040503050203030202" pitchFamily="18" charset="0"/>
              </a:rPr>
            </a:br>
            <a:r>
              <a:rPr lang="en-US" dirty="0">
                <a:solidFill>
                  <a:schemeClr val="bg1"/>
                </a:solidFill>
                <a:latin typeface="Mangal" panose="02040503050203030202" pitchFamily="18" charset="0"/>
                <a:cs typeface="Mangal" panose="02040503050203030202" pitchFamily="18" charset="0"/>
              </a:rPr>
              <a:t>Vision AI       (</a:t>
            </a:r>
            <a:r>
              <a:rPr lang="en-US" i="1" dirty="0">
                <a:solidFill>
                  <a:schemeClr val="bg1"/>
                </a:solidFill>
                <a:latin typeface="Mangal" panose="02040503050203030202" pitchFamily="18" charset="0"/>
                <a:cs typeface="Mangal" panose="02040503050203030202" pitchFamily="18" charset="0"/>
              </a:rPr>
              <a:t>58% accuracy</a:t>
            </a:r>
            <a:r>
              <a:rPr lang="en-US" dirty="0">
                <a:solidFill>
                  <a:schemeClr val="bg1"/>
                </a:solidFill>
                <a:latin typeface="Mangal" panose="02040503050203030202" pitchFamily="18" charset="0"/>
                <a:cs typeface="Mangal" panose="02040503050203030202" pitchFamily="18" charset="0"/>
              </a:rPr>
              <a:t>) - iPhone deployed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22FA3C0-5206-5F03-45AF-3DC23BB5AE61}"/>
              </a:ext>
            </a:extLst>
          </p:cNvPr>
          <p:cNvSpPr txBox="1"/>
          <p:nvPr/>
        </p:nvSpPr>
        <p:spPr>
          <a:xfrm>
            <a:off x="554635" y="2590946"/>
            <a:ext cx="246888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US" b="1" dirty="0">
                <a:solidFill>
                  <a:schemeClr val="bg1"/>
                </a:solidFill>
                <a:latin typeface="Mangal" panose="02040503050203030202" pitchFamily="18" charset="0"/>
                <a:cs typeface="Mangal" panose="02040503050203030202" pitchFamily="18" charset="0"/>
              </a:rPr>
              <a:t>Formal Training:</a:t>
            </a:r>
            <a:br>
              <a:rPr lang="en-US" dirty="0">
                <a:solidFill>
                  <a:schemeClr val="bg1"/>
                </a:solidFill>
                <a:latin typeface="Mangal" panose="02040503050203030202" pitchFamily="18" charset="0"/>
                <a:cs typeface="Mangal" panose="02040503050203030202" pitchFamily="18" charset="0"/>
              </a:rPr>
            </a:br>
            <a:r>
              <a:rPr lang="en-US" dirty="0">
                <a:solidFill>
                  <a:schemeClr val="bg1"/>
                </a:solidFill>
                <a:latin typeface="Mangal" panose="02040503050203030202" pitchFamily="18" charset="0"/>
                <a:cs typeface="Mangal" panose="02040503050203030202" pitchFamily="18" charset="0"/>
              </a:rPr>
              <a:t>AI Essentials (</a:t>
            </a:r>
            <a:r>
              <a:rPr lang="en-US" i="1" dirty="0">
                <a:solidFill>
                  <a:schemeClr val="bg1"/>
                </a:solidFill>
                <a:latin typeface="Mangal" panose="02040503050203030202" pitchFamily="18" charset="0"/>
                <a:cs typeface="Mangal" panose="02040503050203030202" pitchFamily="18" charset="0"/>
              </a:rPr>
              <a:t>Google</a:t>
            </a:r>
            <a:r>
              <a:rPr lang="en-US" dirty="0">
                <a:solidFill>
                  <a:schemeClr val="bg1"/>
                </a:solidFill>
                <a:latin typeface="Mangal" panose="02040503050203030202" pitchFamily="18" charset="0"/>
                <a:cs typeface="Mangal" panose="02040503050203030202" pitchFamily="18" charset="0"/>
              </a:rPr>
              <a:t>)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CA40676-51E3-4548-4903-EA9863259490}"/>
              </a:ext>
            </a:extLst>
          </p:cNvPr>
          <p:cNvSpPr txBox="1"/>
          <p:nvPr/>
        </p:nvSpPr>
        <p:spPr>
          <a:xfrm>
            <a:off x="2405785" y="6172413"/>
            <a:ext cx="246888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US" b="1" dirty="0">
                <a:solidFill>
                  <a:schemeClr val="bg1"/>
                </a:solidFill>
                <a:latin typeface="Mangal" panose="02040503050203030202" pitchFamily="18" charset="0"/>
                <a:cs typeface="Mangal" panose="02040503050203030202" pitchFamily="18" charset="0"/>
              </a:rPr>
              <a:t>Formal Training:</a:t>
            </a:r>
            <a:br>
              <a:rPr lang="en-US" dirty="0">
                <a:solidFill>
                  <a:schemeClr val="bg1"/>
                </a:solidFill>
                <a:latin typeface="Mangal" panose="02040503050203030202" pitchFamily="18" charset="0"/>
                <a:cs typeface="Mangal" panose="02040503050203030202" pitchFamily="18" charset="0"/>
              </a:rPr>
            </a:br>
            <a:r>
              <a:rPr lang="en-US" dirty="0">
                <a:solidFill>
                  <a:schemeClr val="bg1"/>
                </a:solidFill>
                <a:latin typeface="Mangal" panose="02040503050203030202" pitchFamily="18" charset="0"/>
                <a:cs typeface="Mangal" panose="02040503050203030202" pitchFamily="18" charset="0"/>
              </a:rPr>
              <a:t>AI Fundamentals for Non-Data Scientists (</a:t>
            </a:r>
            <a:r>
              <a:rPr lang="en-US" i="1" dirty="0">
                <a:solidFill>
                  <a:schemeClr val="bg1"/>
                </a:solidFill>
                <a:latin typeface="Mangal" panose="02040503050203030202" pitchFamily="18" charset="0"/>
                <a:cs typeface="Mangal" panose="02040503050203030202" pitchFamily="18" charset="0"/>
              </a:rPr>
              <a:t>Wharton</a:t>
            </a:r>
            <a:r>
              <a:rPr lang="en-US" dirty="0">
                <a:solidFill>
                  <a:schemeClr val="bg1"/>
                </a:solidFill>
                <a:latin typeface="Mangal" panose="02040503050203030202" pitchFamily="18" charset="0"/>
                <a:cs typeface="Mangal" panose="02040503050203030202" pitchFamily="18" charset="0"/>
              </a:rPr>
              <a:t>)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ED4BDB4-E976-1D62-2D69-107B5B53DFFD}"/>
              </a:ext>
            </a:extLst>
          </p:cNvPr>
          <p:cNvSpPr txBox="1"/>
          <p:nvPr/>
        </p:nvSpPr>
        <p:spPr>
          <a:xfrm>
            <a:off x="4260202" y="2590946"/>
            <a:ext cx="246888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US" b="1" dirty="0">
                <a:solidFill>
                  <a:schemeClr val="bg1"/>
                </a:solidFill>
                <a:latin typeface="Mangal" panose="02040503050203030202" pitchFamily="18" charset="0"/>
                <a:cs typeface="Mangal" panose="02040503050203030202" pitchFamily="18" charset="0"/>
              </a:rPr>
              <a:t>Formal Training:</a:t>
            </a:r>
            <a:br>
              <a:rPr lang="en-US" dirty="0">
                <a:solidFill>
                  <a:schemeClr val="bg1"/>
                </a:solidFill>
                <a:latin typeface="Mangal" panose="02040503050203030202" pitchFamily="18" charset="0"/>
                <a:cs typeface="Mangal" panose="02040503050203030202" pitchFamily="18" charset="0"/>
              </a:rPr>
            </a:br>
            <a:r>
              <a:rPr lang="en-US" dirty="0">
                <a:solidFill>
                  <a:schemeClr val="bg1"/>
                </a:solidFill>
                <a:latin typeface="Mangal" panose="02040503050203030202" pitchFamily="18" charset="0"/>
                <a:cs typeface="Mangal" panose="02040503050203030202" pitchFamily="18" charset="0"/>
              </a:rPr>
              <a:t>AI Applications in Marketing and Finance (</a:t>
            </a:r>
            <a:r>
              <a:rPr lang="en-US" i="1" dirty="0">
                <a:solidFill>
                  <a:schemeClr val="bg1"/>
                </a:solidFill>
                <a:latin typeface="Mangal" panose="02040503050203030202" pitchFamily="18" charset="0"/>
                <a:cs typeface="Mangal" panose="02040503050203030202" pitchFamily="18" charset="0"/>
              </a:rPr>
              <a:t>Wharton</a:t>
            </a:r>
            <a:r>
              <a:rPr lang="en-US" dirty="0">
                <a:solidFill>
                  <a:schemeClr val="bg1"/>
                </a:solidFill>
                <a:latin typeface="Mangal" panose="02040503050203030202" pitchFamily="18" charset="0"/>
                <a:cs typeface="Mangal" panose="02040503050203030202" pitchFamily="18" charset="0"/>
              </a:rPr>
              <a:t>)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2CFE497-9975-3E8B-1B11-8771D3C20207}"/>
              </a:ext>
            </a:extLst>
          </p:cNvPr>
          <p:cNvSpPr txBox="1"/>
          <p:nvPr/>
        </p:nvSpPr>
        <p:spPr>
          <a:xfrm>
            <a:off x="6108085" y="6172413"/>
            <a:ext cx="246888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US" b="1" dirty="0">
                <a:solidFill>
                  <a:schemeClr val="bg1"/>
                </a:solidFill>
                <a:latin typeface="Mangal" panose="02040503050203030202" pitchFamily="18" charset="0"/>
                <a:cs typeface="Mangal" panose="02040503050203030202" pitchFamily="18" charset="0"/>
              </a:rPr>
              <a:t>Hands-on:</a:t>
            </a:r>
            <a:br>
              <a:rPr lang="en-US" dirty="0">
                <a:solidFill>
                  <a:schemeClr val="bg1"/>
                </a:solidFill>
                <a:latin typeface="Mangal" panose="02040503050203030202" pitchFamily="18" charset="0"/>
                <a:cs typeface="Mangal" panose="02040503050203030202" pitchFamily="18" charset="0"/>
              </a:rPr>
            </a:br>
            <a:r>
              <a:rPr lang="en-US" dirty="0">
                <a:solidFill>
                  <a:schemeClr val="bg1"/>
                </a:solidFill>
                <a:latin typeface="Mangal" panose="02040503050203030202" pitchFamily="18" charset="0"/>
                <a:cs typeface="Mangal" panose="02040503050203030202" pitchFamily="18" charset="0"/>
              </a:rPr>
              <a:t>Developed Python AI Training Agent – iPhone (</a:t>
            </a:r>
            <a:r>
              <a:rPr lang="en-US" i="1" dirty="0">
                <a:solidFill>
                  <a:schemeClr val="bg1"/>
                </a:solidFill>
                <a:latin typeface="Mangal" panose="02040503050203030202" pitchFamily="18" charset="0"/>
                <a:cs typeface="Mangal" panose="02040503050203030202" pitchFamily="18" charset="0"/>
              </a:rPr>
              <a:t>Podcast</a:t>
            </a:r>
            <a:r>
              <a:rPr lang="en-US" dirty="0">
                <a:solidFill>
                  <a:schemeClr val="bg1"/>
                </a:solidFill>
                <a:latin typeface="Mangal" panose="02040503050203030202" pitchFamily="18" charset="0"/>
                <a:cs typeface="Mangal" panose="02040503050203030202" pitchFamily="18" charset="0"/>
              </a:rPr>
              <a:t>) deployed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823693E-5A2A-EAE2-C977-A0EFE029947E}"/>
              </a:ext>
            </a:extLst>
          </p:cNvPr>
          <p:cNvSpPr txBox="1"/>
          <p:nvPr/>
        </p:nvSpPr>
        <p:spPr>
          <a:xfrm>
            <a:off x="7965769" y="2590946"/>
            <a:ext cx="246888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US" b="1" dirty="0">
                <a:solidFill>
                  <a:schemeClr val="bg1"/>
                </a:solidFill>
                <a:latin typeface="Mangal" panose="02040503050203030202" pitchFamily="18" charset="0"/>
                <a:cs typeface="Mangal" panose="02040503050203030202" pitchFamily="18" charset="0"/>
              </a:rPr>
              <a:t>Formal Training:</a:t>
            </a:r>
            <a:br>
              <a:rPr lang="en-US" dirty="0">
                <a:solidFill>
                  <a:schemeClr val="bg1"/>
                </a:solidFill>
                <a:latin typeface="Mangal" panose="02040503050203030202" pitchFamily="18" charset="0"/>
                <a:cs typeface="Mangal" panose="02040503050203030202" pitchFamily="18" charset="0"/>
              </a:rPr>
            </a:br>
            <a:r>
              <a:rPr lang="en-US" dirty="0">
                <a:solidFill>
                  <a:schemeClr val="bg1"/>
                </a:solidFill>
                <a:latin typeface="Mangal" panose="02040503050203030202" pitchFamily="18" charset="0"/>
                <a:cs typeface="Mangal" panose="02040503050203030202" pitchFamily="18" charset="0"/>
              </a:rPr>
              <a:t>AI Applications in People Management (</a:t>
            </a:r>
            <a:r>
              <a:rPr lang="en-US" i="1" dirty="0">
                <a:solidFill>
                  <a:schemeClr val="bg1"/>
                </a:solidFill>
                <a:latin typeface="Mangal" panose="02040503050203030202" pitchFamily="18" charset="0"/>
                <a:cs typeface="Mangal" panose="02040503050203030202" pitchFamily="18" charset="0"/>
              </a:rPr>
              <a:t>Wharton</a:t>
            </a:r>
            <a:r>
              <a:rPr lang="en-US" dirty="0">
                <a:solidFill>
                  <a:schemeClr val="bg1"/>
                </a:solidFill>
                <a:latin typeface="Mangal" panose="02040503050203030202" pitchFamily="18" charset="0"/>
                <a:cs typeface="Mangal" panose="02040503050203030202" pitchFamily="18" charset="0"/>
              </a:rPr>
              <a:t>)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3576DD7-8264-7E5B-B273-01FBFB84503D}"/>
              </a:ext>
            </a:extLst>
          </p:cNvPr>
          <p:cNvSpPr txBox="1"/>
          <p:nvPr/>
        </p:nvSpPr>
        <p:spPr>
          <a:xfrm>
            <a:off x="11661536" y="2590946"/>
            <a:ext cx="246888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US" b="1" dirty="0">
                <a:solidFill>
                  <a:schemeClr val="bg1"/>
                </a:solidFill>
                <a:latin typeface="Mangal" panose="02040503050203030202" pitchFamily="18" charset="0"/>
                <a:cs typeface="Mangal" panose="02040503050203030202" pitchFamily="18" charset="0"/>
              </a:rPr>
              <a:t>AI Strategy and Data Governance:</a:t>
            </a:r>
            <a:br>
              <a:rPr lang="en-US" dirty="0">
                <a:solidFill>
                  <a:schemeClr val="bg1"/>
                </a:solidFill>
                <a:latin typeface="Mangal" panose="02040503050203030202" pitchFamily="18" charset="0"/>
                <a:cs typeface="Mangal" panose="02040503050203030202" pitchFamily="18" charset="0"/>
              </a:rPr>
            </a:br>
            <a:r>
              <a:rPr lang="en-US" dirty="0">
                <a:solidFill>
                  <a:schemeClr val="bg1"/>
                </a:solidFill>
                <a:latin typeface="Mangal" panose="02040503050203030202" pitchFamily="18" charset="0"/>
                <a:cs typeface="Mangal" panose="02040503050203030202" pitchFamily="18" charset="0"/>
              </a:rPr>
              <a:t>(in-progress, </a:t>
            </a:r>
            <a:r>
              <a:rPr lang="en-US" i="1" dirty="0">
                <a:solidFill>
                  <a:schemeClr val="bg1"/>
                </a:solidFill>
                <a:latin typeface="Mangal" panose="02040503050203030202" pitchFamily="18" charset="0"/>
                <a:cs typeface="Mangal" panose="02040503050203030202" pitchFamily="18" charset="0"/>
              </a:rPr>
              <a:t>Wharton</a:t>
            </a:r>
            <a:r>
              <a:rPr lang="en-US" dirty="0">
                <a:solidFill>
                  <a:schemeClr val="bg1"/>
                </a:solidFill>
                <a:latin typeface="Mangal" panose="02040503050203030202" pitchFamily="18" charset="0"/>
                <a:cs typeface="Mangal" panose="02040503050203030202" pitchFamily="18" charset="0"/>
              </a:rPr>
              <a:t>)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B03237DA-8F87-057D-A848-7C264C67E7BB}"/>
              </a:ext>
            </a:extLst>
          </p:cNvPr>
          <p:cNvGrpSpPr/>
          <p:nvPr/>
        </p:nvGrpSpPr>
        <p:grpSpPr>
          <a:xfrm>
            <a:off x="1469035" y="4488589"/>
            <a:ext cx="640080" cy="640080"/>
            <a:chOff x="1469035" y="4238604"/>
            <a:chExt cx="640080" cy="640080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9F48AD84-E25A-4DC9-6D3A-90914BDE4AE6}"/>
                </a:ext>
              </a:extLst>
            </p:cNvPr>
            <p:cNvSpPr txBox="1"/>
            <p:nvPr/>
          </p:nvSpPr>
          <p:spPr>
            <a:xfrm>
              <a:off x="1484026" y="4330299"/>
              <a:ext cx="614596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buNone/>
                <a:defRPr b="1">
                  <a:solidFill>
                    <a:schemeClr val="bg1"/>
                  </a:solidFill>
                  <a:latin typeface="Mangal" panose="02040503050203030202" pitchFamily="18" charset="0"/>
                  <a:cs typeface="Mangal" panose="02040503050203030202" pitchFamily="18" charset="0"/>
                </a:defRPr>
              </a:lvl1pPr>
            </a:lstStyle>
            <a:p>
              <a:r>
                <a:rPr lang="en-US" sz="2800" dirty="0"/>
                <a:t>1</a:t>
              </a:r>
            </a:p>
          </p:txBody>
        </p:sp>
        <p:sp>
          <p:nvSpPr>
            <p:cNvPr id="52" name="Rounded Rectangle 51">
              <a:extLst>
                <a:ext uri="{FF2B5EF4-FFF2-40B4-BE49-F238E27FC236}">
                  <a16:creationId xmlns:a16="http://schemas.microsoft.com/office/drawing/2014/main" id="{10EAE70B-E107-65EB-D13B-293B065C06F4}"/>
                </a:ext>
              </a:extLst>
            </p:cNvPr>
            <p:cNvSpPr/>
            <p:nvPr/>
          </p:nvSpPr>
          <p:spPr>
            <a:xfrm>
              <a:off x="1469035" y="4238604"/>
              <a:ext cx="640080" cy="640080"/>
            </a:xfrm>
            <a:prstGeom prst="roundRect">
              <a:avLst/>
            </a:prstGeom>
            <a:noFill/>
            <a:ln w="38100">
              <a:solidFill>
                <a:srgbClr val="93DBE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Mangal" panose="02040503050203030202" pitchFamily="18" charset="0"/>
                <a:cs typeface="Mangal" panose="02040503050203030202" pitchFamily="18" charset="0"/>
              </a:endParaRPr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31CE4E5F-A798-9AE4-F35A-E74CE87032C7}"/>
              </a:ext>
            </a:extLst>
          </p:cNvPr>
          <p:cNvGrpSpPr/>
          <p:nvPr/>
        </p:nvGrpSpPr>
        <p:grpSpPr>
          <a:xfrm>
            <a:off x="3320185" y="4488589"/>
            <a:ext cx="640080" cy="640080"/>
            <a:chOff x="3320185" y="4238604"/>
            <a:chExt cx="640080" cy="640080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6A7C09A6-122B-4FAE-7AC3-E2A887E4C073}"/>
                </a:ext>
              </a:extLst>
            </p:cNvPr>
            <p:cNvSpPr txBox="1"/>
            <p:nvPr/>
          </p:nvSpPr>
          <p:spPr>
            <a:xfrm>
              <a:off x="3335176" y="4330299"/>
              <a:ext cx="614596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buNone/>
                <a:defRPr b="1">
                  <a:solidFill>
                    <a:schemeClr val="bg1"/>
                  </a:solidFill>
                  <a:latin typeface="Mangal" panose="02040503050203030202" pitchFamily="18" charset="0"/>
                  <a:cs typeface="Mangal" panose="02040503050203030202" pitchFamily="18" charset="0"/>
                </a:defRPr>
              </a:lvl1pPr>
            </a:lstStyle>
            <a:p>
              <a:r>
                <a:rPr lang="en-US" sz="2800" dirty="0"/>
                <a:t>2</a:t>
              </a:r>
            </a:p>
          </p:txBody>
        </p:sp>
        <p:sp>
          <p:nvSpPr>
            <p:cNvPr id="54" name="Rounded Rectangle 53">
              <a:extLst>
                <a:ext uri="{FF2B5EF4-FFF2-40B4-BE49-F238E27FC236}">
                  <a16:creationId xmlns:a16="http://schemas.microsoft.com/office/drawing/2014/main" id="{08F1BBE0-AB01-B641-95B5-E43AAFBEED3D}"/>
                </a:ext>
              </a:extLst>
            </p:cNvPr>
            <p:cNvSpPr/>
            <p:nvPr/>
          </p:nvSpPr>
          <p:spPr>
            <a:xfrm>
              <a:off x="3320185" y="4238604"/>
              <a:ext cx="640080" cy="640080"/>
            </a:xfrm>
            <a:prstGeom prst="roundRect">
              <a:avLst/>
            </a:prstGeom>
            <a:noFill/>
            <a:ln w="38100">
              <a:solidFill>
                <a:srgbClr val="93DBE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Mangal" panose="02040503050203030202" pitchFamily="18" charset="0"/>
                <a:cs typeface="Mangal" panose="02040503050203030202" pitchFamily="18" charset="0"/>
              </a:endParaRP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34B250BA-271E-DE71-DE13-2F18564139C7}"/>
              </a:ext>
            </a:extLst>
          </p:cNvPr>
          <p:cNvGrpSpPr/>
          <p:nvPr/>
        </p:nvGrpSpPr>
        <p:grpSpPr>
          <a:xfrm>
            <a:off x="5171335" y="4488589"/>
            <a:ext cx="640080" cy="640080"/>
            <a:chOff x="5171335" y="4238604"/>
            <a:chExt cx="640080" cy="640080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0239D3EA-FBD4-AFCA-A099-E60DB487C30A}"/>
                </a:ext>
              </a:extLst>
            </p:cNvPr>
            <p:cNvSpPr txBox="1"/>
            <p:nvPr/>
          </p:nvSpPr>
          <p:spPr>
            <a:xfrm>
              <a:off x="5186326" y="4330299"/>
              <a:ext cx="614596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buNone/>
                <a:defRPr b="1">
                  <a:solidFill>
                    <a:schemeClr val="bg1"/>
                  </a:solidFill>
                  <a:latin typeface="Mangal" panose="02040503050203030202" pitchFamily="18" charset="0"/>
                  <a:cs typeface="Mangal" panose="02040503050203030202" pitchFamily="18" charset="0"/>
                </a:defRPr>
              </a:lvl1pPr>
            </a:lstStyle>
            <a:p>
              <a:r>
                <a:rPr lang="en-US" sz="2800" dirty="0"/>
                <a:t>3</a:t>
              </a:r>
            </a:p>
          </p:txBody>
        </p:sp>
        <p:sp>
          <p:nvSpPr>
            <p:cNvPr id="56" name="Rounded Rectangle 55">
              <a:extLst>
                <a:ext uri="{FF2B5EF4-FFF2-40B4-BE49-F238E27FC236}">
                  <a16:creationId xmlns:a16="http://schemas.microsoft.com/office/drawing/2014/main" id="{1162178F-B5A6-FAE5-495C-E2F1718392CA}"/>
                </a:ext>
              </a:extLst>
            </p:cNvPr>
            <p:cNvSpPr/>
            <p:nvPr/>
          </p:nvSpPr>
          <p:spPr>
            <a:xfrm>
              <a:off x="5171335" y="4238604"/>
              <a:ext cx="640080" cy="640080"/>
            </a:xfrm>
            <a:prstGeom prst="roundRect">
              <a:avLst/>
            </a:prstGeom>
            <a:noFill/>
            <a:ln w="38100">
              <a:solidFill>
                <a:srgbClr val="93DBE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Mangal" panose="02040503050203030202" pitchFamily="18" charset="0"/>
                <a:cs typeface="Mangal" panose="02040503050203030202" pitchFamily="18" charset="0"/>
              </a:endParaRP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5BC77A2F-8E32-14F9-E4C3-7896F0856237}"/>
              </a:ext>
            </a:extLst>
          </p:cNvPr>
          <p:cNvGrpSpPr/>
          <p:nvPr/>
        </p:nvGrpSpPr>
        <p:grpSpPr>
          <a:xfrm>
            <a:off x="7022485" y="4488589"/>
            <a:ext cx="640080" cy="640080"/>
            <a:chOff x="7022485" y="4238604"/>
            <a:chExt cx="640080" cy="640080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1E72A04C-2B6C-444E-D3E1-6A048F37FD94}"/>
                </a:ext>
              </a:extLst>
            </p:cNvPr>
            <p:cNvSpPr txBox="1"/>
            <p:nvPr/>
          </p:nvSpPr>
          <p:spPr>
            <a:xfrm>
              <a:off x="7037476" y="4330299"/>
              <a:ext cx="614596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buNone/>
                <a:defRPr b="1">
                  <a:solidFill>
                    <a:schemeClr val="bg1"/>
                  </a:solidFill>
                  <a:latin typeface="Mangal" panose="02040503050203030202" pitchFamily="18" charset="0"/>
                  <a:cs typeface="Mangal" panose="02040503050203030202" pitchFamily="18" charset="0"/>
                </a:defRPr>
              </a:lvl1pPr>
            </a:lstStyle>
            <a:p>
              <a:r>
                <a:rPr lang="en-US" sz="2800" dirty="0"/>
                <a:t>4</a:t>
              </a:r>
            </a:p>
          </p:txBody>
        </p:sp>
        <p:sp>
          <p:nvSpPr>
            <p:cNvPr id="58" name="Rounded Rectangle 57">
              <a:extLst>
                <a:ext uri="{FF2B5EF4-FFF2-40B4-BE49-F238E27FC236}">
                  <a16:creationId xmlns:a16="http://schemas.microsoft.com/office/drawing/2014/main" id="{727E7962-451A-13C4-38D9-AE75A33FD435}"/>
                </a:ext>
              </a:extLst>
            </p:cNvPr>
            <p:cNvSpPr/>
            <p:nvPr/>
          </p:nvSpPr>
          <p:spPr>
            <a:xfrm>
              <a:off x="7022485" y="4238604"/>
              <a:ext cx="640080" cy="640080"/>
            </a:xfrm>
            <a:prstGeom prst="roundRect">
              <a:avLst/>
            </a:prstGeom>
            <a:noFill/>
            <a:ln w="38100">
              <a:solidFill>
                <a:srgbClr val="93DBE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Mangal" panose="02040503050203030202" pitchFamily="18" charset="0"/>
                <a:cs typeface="Mangal" panose="02040503050203030202" pitchFamily="18" charset="0"/>
              </a:endParaRP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098A897C-F146-0130-9B8C-BA14A7C06BC3}"/>
              </a:ext>
            </a:extLst>
          </p:cNvPr>
          <p:cNvGrpSpPr/>
          <p:nvPr/>
        </p:nvGrpSpPr>
        <p:grpSpPr>
          <a:xfrm>
            <a:off x="8873635" y="4488589"/>
            <a:ext cx="640080" cy="640080"/>
            <a:chOff x="8873635" y="4238604"/>
            <a:chExt cx="640080" cy="640080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E78F684E-B769-177E-DD86-EB7DEA98933D}"/>
                </a:ext>
              </a:extLst>
            </p:cNvPr>
            <p:cNvSpPr txBox="1"/>
            <p:nvPr/>
          </p:nvSpPr>
          <p:spPr>
            <a:xfrm>
              <a:off x="8888626" y="4330299"/>
              <a:ext cx="614596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buNone/>
                <a:defRPr b="1">
                  <a:solidFill>
                    <a:schemeClr val="bg1"/>
                  </a:solidFill>
                  <a:latin typeface="Mangal" panose="02040503050203030202" pitchFamily="18" charset="0"/>
                  <a:cs typeface="Mangal" panose="02040503050203030202" pitchFamily="18" charset="0"/>
                </a:defRPr>
              </a:lvl1pPr>
            </a:lstStyle>
            <a:p>
              <a:r>
                <a:rPr lang="en-US" sz="2800" dirty="0"/>
                <a:t>5</a:t>
              </a:r>
            </a:p>
          </p:txBody>
        </p:sp>
        <p:sp>
          <p:nvSpPr>
            <p:cNvPr id="60" name="Rounded Rectangle 59">
              <a:extLst>
                <a:ext uri="{FF2B5EF4-FFF2-40B4-BE49-F238E27FC236}">
                  <a16:creationId xmlns:a16="http://schemas.microsoft.com/office/drawing/2014/main" id="{F6E7C13F-02C2-6742-E238-B778348B515A}"/>
                </a:ext>
              </a:extLst>
            </p:cNvPr>
            <p:cNvSpPr/>
            <p:nvPr/>
          </p:nvSpPr>
          <p:spPr>
            <a:xfrm>
              <a:off x="8873635" y="4238604"/>
              <a:ext cx="640080" cy="640080"/>
            </a:xfrm>
            <a:prstGeom prst="roundRect">
              <a:avLst/>
            </a:prstGeom>
            <a:noFill/>
            <a:ln w="38100">
              <a:solidFill>
                <a:srgbClr val="93DBE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Mangal" panose="02040503050203030202" pitchFamily="18" charset="0"/>
                <a:cs typeface="Mangal" panose="02040503050203030202" pitchFamily="18" charset="0"/>
              </a:endParaRP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A7EA2714-4503-58EA-38D7-B15DEE34D865}"/>
              </a:ext>
            </a:extLst>
          </p:cNvPr>
          <p:cNvGrpSpPr/>
          <p:nvPr/>
        </p:nvGrpSpPr>
        <p:grpSpPr>
          <a:xfrm>
            <a:off x="10724785" y="4488589"/>
            <a:ext cx="640080" cy="640080"/>
            <a:chOff x="10724785" y="4238604"/>
            <a:chExt cx="640080" cy="640080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B5531742-9FFD-7CDA-8DBF-DF6A210AD065}"/>
                </a:ext>
              </a:extLst>
            </p:cNvPr>
            <p:cNvSpPr txBox="1"/>
            <p:nvPr/>
          </p:nvSpPr>
          <p:spPr>
            <a:xfrm>
              <a:off x="10739776" y="4330299"/>
              <a:ext cx="614596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buNone/>
                <a:defRPr b="1">
                  <a:solidFill>
                    <a:schemeClr val="bg1"/>
                  </a:solidFill>
                  <a:latin typeface="Mangal" panose="02040503050203030202" pitchFamily="18" charset="0"/>
                  <a:cs typeface="Mangal" panose="02040503050203030202" pitchFamily="18" charset="0"/>
                </a:defRPr>
              </a:lvl1pPr>
            </a:lstStyle>
            <a:p>
              <a:r>
                <a:rPr lang="en-US" sz="2800" dirty="0"/>
                <a:t>6</a:t>
              </a:r>
            </a:p>
          </p:txBody>
        </p:sp>
        <p:sp>
          <p:nvSpPr>
            <p:cNvPr id="62" name="Rounded Rectangle 61">
              <a:extLst>
                <a:ext uri="{FF2B5EF4-FFF2-40B4-BE49-F238E27FC236}">
                  <a16:creationId xmlns:a16="http://schemas.microsoft.com/office/drawing/2014/main" id="{7D7631F0-3C64-58BD-F460-BFD328528758}"/>
                </a:ext>
              </a:extLst>
            </p:cNvPr>
            <p:cNvSpPr/>
            <p:nvPr/>
          </p:nvSpPr>
          <p:spPr>
            <a:xfrm>
              <a:off x="10724785" y="4238604"/>
              <a:ext cx="640080" cy="640080"/>
            </a:xfrm>
            <a:prstGeom prst="roundRect">
              <a:avLst/>
            </a:prstGeom>
            <a:noFill/>
            <a:ln w="38100">
              <a:solidFill>
                <a:srgbClr val="93DBE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Mangal" panose="02040503050203030202" pitchFamily="18" charset="0"/>
                <a:cs typeface="Mangal" panose="02040503050203030202" pitchFamily="18" charset="0"/>
              </a:endParaRPr>
            </a:p>
          </p:txBody>
        </p: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756C7A40-2804-93FD-A0ED-8D967A7949BE}"/>
              </a:ext>
            </a:extLst>
          </p:cNvPr>
          <p:cNvSpPr txBox="1"/>
          <p:nvPr/>
        </p:nvSpPr>
        <p:spPr>
          <a:xfrm>
            <a:off x="12590927" y="4580284"/>
            <a:ext cx="614596" cy="52322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buNone/>
              <a:defRPr b="1">
                <a:solidFill>
                  <a:schemeClr val="bg1"/>
                </a:solidFill>
                <a:latin typeface="Mangal" panose="02040503050203030202" pitchFamily="18" charset="0"/>
                <a:cs typeface="Mangal" panose="02040503050203030202" pitchFamily="18" charset="0"/>
              </a:defRPr>
            </a:lvl1pPr>
          </a:lstStyle>
          <a:p>
            <a:r>
              <a:rPr lang="en-US" sz="2800" dirty="0"/>
              <a:t>7</a:t>
            </a:r>
          </a:p>
        </p:txBody>
      </p:sp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B8B96CA4-6979-FE2A-B10D-EFB81F1AF1E7}"/>
              </a:ext>
            </a:extLst>
          </p:cNvPr>
          <p:cNvSpPr/>
          <p:nvPr/>
        </p:nvSpPr>
        <p:spPr>
          <a:xfrm>
            <a:off x="12575936" y="4488589"/>
            <a:ext cx="640080" cy="640080"/>
          </a:xfrm>
          <a:prstGeom prst="roundRect">
            <a:avLst/>
          </a:prstGeom>
          <a:noFill/>
          <a:ln w="38100">
            <a:solidFill>
              <a:srgbClr val="93DBE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Mangal" panose="02040503050203030202" pitchFamily="18" charset="0"/>
              <a:cs typeface="Mangal" panose="02040503050203030202" pitchFamily="18" charset="0"/>
            </a:endParaRP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BBB94173-AC4E-34BE-05BA-A2912DF56544}"/>
              </a:ext>
            </a:extLst>
          </p:cNvPr>
          <p:cNvCxnSpPr>
            <a:cxnSpLocks/>
            <a:endCxn id="52" idx="1"/>
          </p:cNvCxnSpPr>
          <p:nvPr/>
        </p:nvCxnSpPr>
        <p:spPr>
          <a:xfrm>
            <a:off x="347905" y="4808629"/>
            <a:ext cx="1121130" cy="0"/>
          </a:xfrm>
          <a:prstGeom prst="line">
            <a:avLst/>
          </a:prstGeom>
          <a:noFill/>
          <a:ln w="38100">
            <a:solidFill>
              <a:srgbClr val="93DBE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6246E65C-EA26-3760-D9B9-A8023D18F02A}"/>
              </a:ext>
            </a:extLst>
          </p:cNvPr>
          <p:cNvCxnSpPr>
            <a:cxnSpLocks/>
            <a:stCxn id="52" idx="3"/>
            <a:endCxn id="54" idx="1"/>
          </p:cNvCxnSpPr>
          <p:nvPr/>
        </p:nvCxnSpPr>
        <p:spPr>
          <a:xfrm>
            <a:off x="2109115" y="4808629"/>
            <a:ext cx="1211070" cy="0"/>
          </a:xfrm>
          <a:prstGeom prst="line">
            <a:avLst/>
          </a:prstGeom>
          <a:noFill/>
          <a:ln w="38100">
            <a:solidFill>
              <a:srgbClr val="93DBE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8A3B7902-3AF6-419C-36B8-D4DDA9A8EA06}"/>
              </a:ext>
            </a:extLst>
          </p:cNvPr>
          <p:cNvCxnSpPr>
            <a:cxnSpLocks/>
            <a:stCxn id="54" idx="3"/>
            <a:endCxn id="56" idx="1"/>
          </p:cNvCxnSpPr>
          <p:nvPr/>
        </p:nvCxnSpPr>
        <p:spPr>
          <a:xfrm>
            <a:off x="3960265" y="4808629"/>
            <a:ext cx="1211070" cy="0"/>
          </a:xfrm>
          <a:prstGeom prst="line">
            <a:avLst/>
          </a:prstGeom>
          <a:noFill/>
          <a:ln w="38100">
            <a:solidFill>
              <a:srgbClr val="93DBE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E14B25D0-C7F1-2983-5095-68411BC68812}"/>
              </a:ext>
            </a:extLst>
          </p:cNvPr>
          <p:cNvCxnSpPr>
            <a:cxnSpLocks/>
            <a:stCxn id="56" idx="3"/>
            <a:endCxn id="58" idx="1"/>
          </p:cNvCxnSpPr>
          <p:nvPr/>
        </p:nvCxnSpPr>
        <p:spPr>
          <a:xfrm>
            <a:off x="5811415" y="4808629"/>
            <a:ext cx="1211070" cy="0"/>
          </a:xfrm>
          <a:prstGeom prst="line">
            <a:avLst/>
          </a:prstGeom>
          <a:noFill/>
          <a:ln w="38100">
            <a:solidFill>
              <a:srgbClr val="93DBE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6EAD30CB-4366-B17D-9438-08FB82413091}"/>
              </a:ext>
            </a:extLst>
          </p:cNvPr>
          <p:cNvCxnSpPr>
            <a:cxnSpLocks/>
            <a:stCxn id="58" idx="3"/>
            <a:endCxn id="60" idx="1"/>
          </p:cNvCxnSpPr>
          <p:nvPr/>
        </p:nvCxnSpPr>
        <p:spPr>
          <a:xfrm>
            <a:off x="7662565" y="4808629"/>
            <a:ext cx="1211070" cy="0"/>
          </a:xfrm>
          <a:prstGeom prst="line">
            <a:avLst/>
          </a:prstGeom>
          <a:noFill/>
          <a:ln w="38100">
            <a:solidFill>
              <a:srgbClr val="93DBE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5A5C7277-6E62-6A63-B7F6-905B369A85E7}"/>
              </a:ext>
            </a:extLst>
          </p:cNvPr>
          <p:cNvCxnSpPr>
            <a:cxnSpLocks/>
            <a:stCxn id="60" idx="3"/>
            <a:endCxn id="62" idx="1"/>
          </p:cNvCxnSpPr>
          <p:nvPr/>
        </p:nvCxnSpPr>
        <p:spPr>
          <a:xfrm>
            <a:off x="9513715" y="4808629"/>
            <a:ext cx="1211070" cy="0"/>
          </a:xfrm>
          <a:prstGeom prst="line">
            <a:avLst/>
          </a:prstGeom>
          <a:noFill/>
          <a:ln w="38100">
            <a:solidFill>
              <a:srgbClr val="93DBE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51D07FE7-DF04-DFE0-F27E-897490EBD04A}"/>
              </a:ext>
            </a:extLst>
          </p:cNvPr>
          <p:cNvCxnSpPr>
            <a:cxnSpLocks/>
            <a:stCxn id="62" idx="3"/>
            <a:endCxn id="64" idx="1"/>
          </p:cNvCxnSpPr>
          <p:nvPr/>
        </p:nvCxnSpPr>
        <p:spPr>
          <a:xfrm>
            <a:off x="11364865" y="4808629"/>
            <a:ext cx="1211071" cy="0"/>
          </a:xfrm>
          <a:prstGeom prst="line">
            <a:avLst/>
          </a:prstGeom>
          <a:noFill/>
          <a:ln w="38100">
            <a:solidFill>
              <a:srgbClr val="93DBE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3CA5CDFE-4800-B9B6-0A2E-E4047A81CF89}"/>
              </a:ext>
            </a:extLst>
          </p:cNvPr>
          <p:cNvCxnSpPr>
            <a:cxnSpLocks/>
            <a:endCxn id="64" idx="3"/>
          </p:cNvCxnSpPr>
          <p:nvPr/>
        </p:nvCxnSpPr>
        <p:spPr>
          <a:xfrm flipH="1">
            <a:off x="13216016" y="4808629"/>
            <a:ext cx="1066479" cy="0"/>
          </a:xfrm>
          <a:prstGeom prst="line">
            <a:avLst/>
          </a:prstGeom>
          <a:noFill/>
          <a:ln w="38100">
            <a:solidFill>
              <a:srgbClr val="93DBE6"/>
            </a:solidFill>
            <a:head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AEDB9925-CF91-BA46-65CA-F41F715A39EF}"/>
              </a:ext>
            </a:extLst>
          </p:cNvPr>
          <p:cNvCxnSpPr>
            <a:cxnSpLocks/>
          </p:cNvCxnSpPr>
          <p:nvPr/>
        </p:nvCxnSpPr>
        <p:spPr>
          <a:xfrm flipV="1">
            <a:off x="1789075" y="3940222"/>
            <a:ext cx="0" cy="548640"/>
          </a:xfrm>
          <a:prstGeom prst="line">
            <a:avLst/>
          </a:prstGeom>
          <a:noFill/>
          <a:ln w="38100">
            <a:solidFill>
              <a:srgbClr val="93DBE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7D2DD834-B6A4-A990-852C-42B88E7FFAD2}"/>
              </a:ext>
            </a:extLst>
          </p:cNvPr>
          <p:cNvCxnSpPr>
            <a:cxnSpLocks/>
          </p:cNvCxnSpPr>
          <p:nvPr/>
        </p:nvCxnSpPr>
        <p:spPr>
          <a:xfrm flipV="1">
            <a:off x="5491375" y="3940222"/>
            <a:ext cx="0" cy="548640"/>
          </a:xfrm>
          <a:prstGeom prst="line">
            <a:avLst/>
          </a:prstGeom>
          <a:noFill/>
          <a:ln w="38100">
            <a:solidFill>
              <a:srgbClr val="93DBE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84653751-B936-C926-39D3-95BF944EC0E8}"/>
              </a:ext>
            </a:extLst>
          </p:cNvPr>
          <p:cNvCxnSpPr>
            <a:cxnSpLocks/>
          </p:cNvCxnSpPr>
          <p:nvPr/>
        </p:nvCxnSpPr>
        <p:spPr>
          <a:xfrm flipV="1">
            <a:off x="9193675" y="3940222"/>
            <a:ext cx="6534" cy="548640"/>
          </a:xfrm>
          <a:prstGeom prst="line">
            <a:avLst/>
          </a:prstGeom>
          <a:noFill/>
          <a:ln w="38100">
            <a:solidFill>
              <a:srgbClr val="93DBE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53139F90-F898-6008-62C2-00B9C12C1D8C}"/>
              </a:ext>
            </a:extLst>
          </p:cNvPr>
          <p:cNvCxnSpPr>
            <a:cxnSpLocks/>
          </p:cNvCxnSpPr>
          <p:nvPr/>
        </p:nvCxnSpPr>
        <p:spPr>
          <a:xfrm flipH="1" flipV="1">
            <a:off x="12895975" y="3940222"/>
            <a:ext cx="1" cy="548640"/>
          </a:xfrm>
          <a:prstGeom prst="line">
            <a:avLst/>
          </a:prstGeom>
          <a:noFill/>
          <a:ln w="38100">
            <a:solidFill>
              <a:srgbClr val="93DBE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67EBDC21-4004-40E5-B6AB-BF94F0219255}"/>
              </a:ext>
            </a:extLst>
          </p:cNvPr>
          <p:cNvCxnSpPr>
            <a:cxnSpLocks/>
          </p:cNvCxnSpPr>
          <p:nvPr/>
        </p:nvCxnSpPr>
        <p:spPr>
          <a:xfrm flipV="1">
            <a:off x="3642880" y="5128669"/>
            <a:ext cx="0" cy="548640"/>
          </a:xfrm>
          <a:prstGeom prst="line">
            <a:avLst/>
          </a:prstGeom>
          <a:noFill/>
          <a:ln w="38100">
            <a:solidFill>
              <a:srgbClr val="93DBE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93919789-F9C5-CE81-7AD9-B487E940B8FF}"/>
              </a:ext>
            </a:extLst>
          </p:cNvPr>
          <p:cNvCxnSpPr>
            <a:cxnSpLocks/>
          </p:cNvCxnSpPr>
          <p:nvPr/>
        </p:nvCxnSpPr>
        <p:spPr>
          <a:xfrm flipV="1">
            <a:off x="7345180" y="5128669"/>
            <a:ext cx="0" cy="548640"/>
          </a:xfrm>
          <a:prstGeom prst="line">
            <a:avLst/>
          </a:prstGeom>
          <a:noFill/>
          <a:ln w="38100">
            <a:solidFill>
              <a:srgbClr val="93DBE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6B901FD5-9D78-C425-47D2-093D76934283}"/>
              </a:ext>
            </a:extLst>
          </p:cNvPr>
          <p:cNvCxnSpPr>
            <a:cxnSpLocks/>
          </p:cNvCxnSpPr>
          <p:nvPr/>
        </p:nvCxnSpPr>
        <p:spPr>
          <a:xfrm flipV="1">
            <a:off x="11032490" y="5128669"/>
            <a:ext cx="6534" cy="548640"/>
          </a:xfrm>
          <a:prstGeom prst="line">
            <a:avLst/>
          </a:prstGeom>
          <a:noFill/>
          <a:ln w="38100">
            <a:solidFill>
              <a:srgbClr val="93DBE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21" name="Text 0">
            <a:extLst>
              <a:ext uri="{FF2B5EF4-FFF2-40B4-BE49-F238E27FC236}">
                <a16:creationId xmlns:a16="http://schemas.microsoft.com/office/drawing/2014/main" id="{1C3AF187-14DB-533D-510D-7FEADC164F5B}"/>
              </a:ext>
            </a:extLst>
          </p:cNvPr>
          <p:cNvSpPr/>
          <p:nvPr/>
        </p:nvSpPr>
        <p:spPr>
          <a:xfrm>
            <a:off x="703540" y="1264206"/>
            <a:ext cx="6766560" cy="7371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800"/>
              </a:lnSpc>
              <a:buNone/>
            </a:pPr>
            <a:r>
              <a:rPr lang="en-US" sz="2800" i="1" dirty="0">
                <a:solidFill>
                  <a:srgbClr val="F2F5FA"/>
                </a:solidFill>
                <a:latin typeface="Mangal" panose="02040503050203030202" pitchFamily="18" charset="0"/>
                <a:ea typeface="Geist Bold" pitchFamily="34" charset="-122"/>
                <a:cs typeface="Mangal" panose="02040503050203030202" pitchFamily="18" charset="0"/>
              </a:rPr>
              <a:t>   So far…</a:t>
            </a:r>
            <a:endParaRPr lang="en-US" sz="2800" dirty="0">
              <a:latin typeface="Mangal" panose="02040503050203030202" pitchFamily="18" charset="0"/>
              <a:cs typeface="Mangal" panose="02040503050203030202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4789DC-C05B-1809-C286-7BDE4ADDFE1B}"/>
              </a:ext>
            </a:extLst>
          </p:cNvPr>
          <p:cNvSpPr txBox="1"/>
          <p:nvPr/>
        </p:nvSpPr>
        <p:spPr>
          <a:xfrm>
            <a:off x="703539" y="7778450"/>
            <a:ext cx="130029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287">
              <a:spcBef>
                <a:spcPts val="600"/>
              </a:spcBef>
            </a:pPr>
            <a:r>
              <a:rPr lang="en-US" sz="1400" i="1" dirty="0">
                <a:solidFill>
                  <a:schemeClr val="bg1"/>
                </a:solidFill>
                <a:latin typeface="+mj-lt"/>
                <a:cs typeface="Mangal" panose="02040503050203030202" pitchFamily="18" charset="0"/>
              </a:rPr>
              <a:t>*  Four Certificate course for The Wharton School/University of Pennsylvania’s </a:t>
            </a:r>
            <a:r>
              <a:rPr lang="en-US" sz="1400" b="1" i="1" dirty="0">
                <a:solidFill>
                  <a:schemeClr val="bg1"/>
                </a:solidFill>
                <a:cs typeface="Mangal" panose="02040503050203030202" pitchFamily="18" charset="0"/>
              </a:rPr>
              <a:t>AI for Business Specialization </a:t>
            </a:r>
            <a:endParaRPr lang="en-US" sz="1400" b="1" i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3540" y="1264206"/>
            <a:ext cx="10373432" cy="7371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800"/>
              </a:lnSpc>
              <a:buNone/>
            </a:pPr>
            <a:r>
              <a:rPr lang="en-US" sz="2800" i="1" dirty="0">
                <a:solidFill>
                  <a:srgbClr val="F2F5FA"/>
                </a:solidFill>
                <a:latin typeface="Mangal" panose="02040503050203030202" pitchFamily="18" charset="0"/>
                <a:ea typeface="Geist Bold" pitchFamily="34" charset="-122"/>
                <a:cs typeface="Mangal" panose="02040503050203030202" pitchFamily="18" charset="0"/>
              </a:rPr>
              <a:t>   Thoughts on the last AI/ML project:  Vision AI (emotion detection)  </a:t>
            </a:r>
            <a:endParaRPr lang="en-US" sz="2800" dirty="0">
              <a:latin typeface="Mangal" panose="02040503050203030202" pitchFamily="18" charset="0"/>
              <a:cs typeface="Mangal" panose="02040503050203030202" pitchFamily="18" charset="0"/>
            </a:endParaRPr>
          </a:p>
        </p:txBody>
      </p:sp>
      <p:sp>
        <p:nvSpPr>
          <p:cNvPr id="23" name="Text 0">
            <a:extLst>
              <a:ext uri="{FF2B5EF4-FFF2-40B4-BE49-F238E27FC236}">
                <a16:creationId xmlns:a16="http://schemas.microsoft.com/office/drawing/2014/main" id="{70CD62EC-3D5D-EDBD-E2B4-1C64BD56690B}"/>
              </a:ext>
            </a:extLst>
          </p:cNvPr>
          <p:cNvSpPr/>
          <p:nvPr/>
        </p:nvSpPr>
        <p:spPr>
          <a:xfrm>
            <a:off x="703540" y="553283"/>
            <a:ext cx="67665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Arial Rounded MT Bold" panose="020F0704030504030204" pitchFamily="34" charset="77"/>
              </a:rPr>
              <a:t>Sharpening the Tools…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471F055-4345-3E61-1107-A3C94185FFCB}"/>
              </a:ext>
            </a:extLst>
          </p:cNvPr>
          <p:cNvGrpSpPr/>
          <p:nvPr/>
        </p:nvGrpSpPr>
        <p:grpSpPr>
          <a:xfrm>
            <a:off x="824270" y="2728593"/>
            <a:ext cx="6120170" cy="2248138"/>
            <a:chOff x="824270" y="2173959"/>
            <a:chExt cx="6120170" cy="2248138"/>
          </a:xfrm>
        </p:grpSpPr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65CC59E4-51C4-BDCB-C5A7-4BC8FB78E14E}"/>
                </a:ext>
              </a:extLst>
            </p:cNvPr>
            <p:cNvSpPr/>
            <p:nvPr/>
          </p:nvSpPr>
          <p:spPr>
            <a:xfrm>
              <a:off x="824270" y="2368445"/>
              <a:ext cx="6120170" cy="2053652"/>
            </a:xfrm>
            <a:prstGeom prst="roundRect">
              <a:avLst>
                <a:gd name="adj" fmla="val 8638"/>
              </a:avLst>
            </a:prstGeom>
            <a:solidFill>
              <a:srgbClr val="00B0F0"/>
            </a:solidFill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1765DD9E-1AE5-13B0-672C-6266AF5CD1B8}"/>
                </a:ext>
              </a:extLst>
            </p:cNvPr>
            <p:cNvSpPr/>
            <p:nvPr/>
          </p:nvSpPr>
          <p:spPr>
            <a:xfrm>
              <a:off x="824270" y="2593062"/>
              <a:ext cx="6120170" cy="1829034"/>
            </a:xfrm>
            <a:prstGeom prst="roundRect">
              <a:avLst>
                <a:gd name="adj" fmla="val 8638"/>
              </a:avLst>
            </a:prstGeom>
            <a:solidFill>
              <a:srgbClr val="002060"/>
            </a:solidFill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A51AE6DC-CFC4-B7F2-7CD4-964FF73D9FEC}"/>
                </a:ext>
              </a:extLst>
            </p:cNvPr>
            <p:cNvSpPr/>
            <p:nvPr/>
          </p:nvSpPr>
          <p:spPr>
            <a:xfrm>
              <a:off x="2836057" y="2173959"/>
              <a:ext cx="1983128" cy="633765"/>
            </a:xfrm>
            <a:prstGeom prst="round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FEFF678-EC27-8599-B432-6E83A688B3B0}"/>
                </a:ext>
              </a:extLst>
            </p:cNvPr>
            <p:cNvSpPr txBox="1"/>
            <p:nvPr/>
          </p:nvSpPr>
          <p:spPr>
            <a:xfrm>
              <a:off x="2791087" y="2203555"/>
              <a:ext cx="206522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/>
                <a:t>PROJECT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2F4B247A-C753-9628-0A71-07521D6A96CB}"/>
              </a:ext>
            </a:extLst>
          </p:cNvPr>
          <p:cNvGrpSpPr/>
          <p:nvPr/>
        </p:nvGrpSpPr>
        <p:grpSpPr>
          <a:xfrm>
            <a:off x="7685960" y="2728593"/>
            <a:ext cx="6120170" cy="2248138"/>
            <a:chOff x="7685960" y="2173959"/>
            <a:chExt cx="6120170" cy="2248138"/>
          </a:xfrm>
        </p:grpSpPr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id="{4AEAC45F-6E73-DFF2-8E83-48042E3D91AC}"/>
                </a:ext>
              </a:extLst>
            </p:cNvPr>
            <p:cNvSpPr/>
            <p:nvPr/>
          </p:nvSpPr>
          <p:spPr>
            <a:xfrm>
              <a:off x="7685960" y="2368445"/>
              <a:ext cx="6120170" cy="2053652"/>
            </a:xfrm>
            <a:prstGeom prst="roundRect">
              <a:avLst>
                <a:gd name="adj" fmla="val 8638"/>
              </a:avLst>
            </a:prstGeom>
            <a:solidFill>
              <a:srgbClr val="00B0F0"/>
            </a:solidFill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A05EAC55-1392-AF84-8A04-0132B512C04D}"/>
                </a:ext>
              </a:extLst>
            </p:cNvPr>
            <p:cNvSpPr/>
            <p:nvPr/>
          </p:nvSpPr>
          <p:spPr>
            <a:xfrm>
              <a:off x="7685960" y="2593062"/>
              <a:ext cx="6120170" cy="1829034"/>
            </a:xfrm>
            <a:prstGeom prst="roundRect">
              <a:avLst>
                <a:gd name="adj" fmla="val 8638"/>
              </a:avLst>
            </a:prstGeom>
            <a:solidFill>
              <a:srgbClr val="0F111C"/>
            </a:solidFill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+mj-lt"/>
              </a:endParaRPr>
            </a:p>
          </p:txBody>
        </p:sp>
        <p:sp>
          <p:nvSpPr>
            <p:cNvPr id="31" name="Rounded Rectangle 30">
              <a:extLst>
                <a:ext uri="{FF2B5EF4-FFF2-40B4-BE49-F238E27FC236}">
                  <a16:creationId xmlns:a16="http://schemas.microsoft.com/office/drawing/2014/main" id="{EF150857-8EFC-9550-20D8-EED153161C0D}"/>
                </a:ext>
              </a:extLst>
            </p:cNvPr>
            <p:cNvSpPr/>
            <p:nvPr/>
          </p:nvSpPr>
          <p:spPr>
            <a:xfrm>
              <a:off x="9697747" y="2173959"/>
              <a:ext cx="1983128" cy="633765"/>
            </a:xfrm>
            <a:prstGeom prst="round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9801BF3-6103-43DD-DBB1-1CFE3E37C89D}"/>
                </a:ext>
              </a:extLst>
            </p:cNvPr>
            <p:cNvSpPr txBox="1"/>
            <p:nvPr/>
          </p:nvSpPr>
          <p:spPr>
            <a:xfrm>
              <a:off x="9652777" y="2203555"/>
              <a:ext cx="206522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i="1" dirty="0">
                  <a:latin typeface="+mj-lt"/>
                </a:rPr>
                <a:t>THOUGHT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1F3C07CE-2D01-A2C9-B67C-9EB382D96797}"/>
              </a:ext>
            </a:extLst>
          </p:cNvPr>
          <p:cNvGrpSpPr/>
          <p:nvPr/>
        </p:nvGrpSpPr>
        <p:grpSpPr>
          <a:xfrm>
            <a:off x="824270" y="5428179"/>
            <a:ext cx="6120170" cy="2248138"/>
            <a:chOff x="824270" y="2173959"/>
            <a:chExt cx="6120170" cy="2248138"/>
          </a:xfrm>
        </p:grpSpPr>
        <p:sp>
          <p:nvSpPr>
            <p:cNvPr id="36" name="Rounded Rectangle 35">
              <a:extLst>
                <a:ext uri="{FF2B5EF4-FFF2-40B4-BE49-F238E27FC236}">
                  <a16:creationId xmlns:a16="http://schemas.microsoft.com/office/drawing/2014/main" id="{C57C146B-619C-4C64-29F9-6F8CA51BD2C6}"/>
                </a:ext>
              </a:extLst>
            </p:cNvPr>
            <p:cNvSpPr/>
            <p:nvPr/>
          </p:nvSpPr>
          <p:spPr>
            <a:xfrm>
              <a:off x="824270" y="2368445"/>
              <a:ext cx="6120170" cy="2053652"/>
            </a:xfrm>
            <a:prstGeom prst="roundRect">
              <a:avLst>
                <a:gd name="adj" fmla="val 8638"/>
              </a:avLst>
            </a:prstGeom>
            <a:solidFill>
              <a:srgbClr val="00B0F0"/>
            </a:solidFill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37" name="Rounded Rectangle 36">
              <a:extLst>
                <a:ext uri="{FF2B5EF4-FFF2-40B4-BE49-F238E27FC236}">
                  <a16:creationId xmlns:a16="http://schemas.microsoft.com/office/drawing/2014/main" id="{189FDDC2-5F13-6652-1E4D-CC07D11EBD37}"/>
                </a:ext>
              </a:extLst>
            </p:cNvPr>
            <p:cNvSpPr/>
            <p:nvPr/>
          </p:nvSpPr>
          <p:spPr>
            <a:xfrm>
              <a:off x="824270" y="2593062"/>
              <a:ext cx="6120170" cy="1829034"/>
            </a:xfrm>
            <a:prstGeom prst="roundRect">
              <a:avLst>
                <a:gd name="adj" fmla="val 8638"/>
              </a:avLst>
            </a:prstGeom>
            <a:solidFill>
              <a:srgbClr val="0F111C"/>
            </a:solidFill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38" name="Rounded Rectangle 37">
              <a:extLst>
                <a:ext uri="{FF2B5EF4-FFF2-40B4-BE49-F238E27FC236}">
                  <a16:creationId xmlns:a16="http://schemas.microsoft.com/office/drawing/2014/main" id="{83190C55-CD7B-B8EB-DA4D-C9E8AF0D470F}"/>
                </a:ext>
              </a:extLst>
            </p:cNvPr>
            <p:cNvSpPr/>
            <p:nvPr/>
          </p:nvSpPr>
          <p:spPr>
            <a:xfrm>
              <a:off x="2836057" y="2173959"/>
              <a:ext cx="1983128" cy="633765"/>
            </a:xfrm>
            <a:prstGeom prst="round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13A1A68-9853-70C5-1A25-14C313594EC3}"/>
                </a:ext>
              </a:extLst>
            </p:cNvPr>
            <p:cNvSpPr txBox="1"/>
            <p:nvPr/>
          </p:nvSpPr>
          <p:spPr>
            <a:xfrm>
              <a:off x="2791087" y="2203555"/>
              <a:ext cx="206522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i="1" dirty="0">
                  <a:latin typeface="+mj-lt"/>
                </a:rPr>
                <a:t>THOUGHT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1B0DCC92-962B-F497-2897-D5D65F754410}"/>
              </a:ext>
            </a:extLst>
          </p:cNvPr>
          <p:cNvGrpSpPr/>
          <p:nvPr/>
        </p:nvGrpSpPr>
        <p:grpSpPr>
          <a:xfrm>
            <a:off x="7685960" y="5428179"/>
            <a:ext cx="6120170" cy="2248138"/>
            <a:chOff x="7685960" y="2173959"/>
            <a:chExt cx="6120170" cy="2248138"/>
          </a:xfrm>
        </p:grpSpPr>
        <p:sp>
          <p:nvSpPr>
            <p:cNvPr id="41" name="Rounded Rectangle 40">
              <a:extLst>
                <a:ext uri="{FF2B5EF4-FFF2-40B4-BE49-F238E27FC236}">
                  <a16:creationId xmlns:a16="http://schemas.microsoft.com/office/drawing/2014/main" id="{D1DEAF7E-09EB-6359-6EFF-27478445E385}"/>
                </a:ext>
              </a:extLst>
            </p:cNvPr>
            <p:cNvSpPr/>
            <p:nvPr/>
          </p:nvSpPr>
          <p:spPr>
            <a:xfrm>
              <a:off x="7685960" y="2368445"/>
              <a:ext cx="6120170" cy="2053652"/>
            </a:xfrm>
            <a:prstGeom prst="roundRect">
              <a:avLst>
                <a:gd name="adj" fmla="val 8638"/>
              </a:avLst>
            </a:prstGeom>
            <a:solidFill>
              <a:srgbClr val="00B0F0"/>
            </a:solidFill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42" name="Rounded Rectangle 41">
              <a:extLst>
                <a:ext uri="{FF2B5EF4-FFF2-40B4-BE49-F238E27FC236}">
                  <a16:creationId xmlns:a16="http://schemas.microsoft.com/office/drawing/2014/main" id="{07A76C58-CA27-9A7F-79B5-67073AC455F9}"/>
                </a:ext>
              </a:extLst>
            </p:cNvPr>
            <p:cNvSpPr/>
            <p:nvPr/>
          </p:nvSpPr>
          <p:spPr>
            <a:xfrm>
              <a:off x="7685960" y="2593062"/>
              <a:ext cx="6120170" cy="1829034"/>
            </a:xfrm>
            <a:prstGeom prst="roundRect">
              <a:avLst>
                <a:gd name="adj" fmla="val 8638"/>
              </a:avLst>
            </a:prstGeom>
            <a:solidFill>
              <a:srgbClr val="0F111C"/>
            </a:solidFill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+mj-lt"/>
              </a:endParaRPr>
            </a:p>
          </p:txBody>
        </p:sp>
        <p:sp>
          <p:nvSpPr>
            <p:cNvPr id="43" name="Rounded Rectangle 42">
              <a:extLst>
                <a:ext uri="{FF2B5EF4-FFF2-40B4-BE49-F238E27FC236}">
                  <a16:creationId xmlns:a16="http://schemas.microsoft.com/office/drawing/2014/main" id="{0F7B4D59-C5DB-5A8E-5DDF-5FCD8719F04F}"/>
                </a:ext>
              </a:extLst>
            </p:cNvPr>
            <p:cNvSpPr/>
            <p:nvPr/>
          </p:nvSpPr>
          <p:spPr>
            <a:xfrm>
              <a:off x="9697747" y="2173959"/>
              <a:ext cx="1983128" cy="633765"/>
            </a:xfrm>
            <a:prstGeom prst="round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9B97FFF4-D977-CBE9-B059-4AEDB368C118}"/>
                </a:ext>
              </a:extLst>
            </p:cNvPr>
            <p:cNvSpPr txBox="1"/>
            <p:nvPr/>
          </p:nvSpPr>
          <p:spPr>
            <a:xfrm>
              <a:off x="9652777" y="2203555"/>
              <a:ext cx="206522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i="1" dirty="0">
                  <a:latin typeface="+mj-lt"/>
                </a:rPr>
                <a:t>THOUGHT</a:t>
              </a:r>
            </a:p>
          </p:txBody>
        </p:sp>
      </p:grpSp>
      <p:sp>
        <p:nvSpPr>
          <p:cNvPr id="55" name="Text 0">
            <a:extLst>
              <a:ext uri="{FF2B5EF4-FFF2-40B4-BE49-F238E27FC236}">
                <a16:creationId xmlns:a16="http://schemas.microsoft.com/office/drawing/2014/main" id="{F5EE91C0-5284-4E93-BE07-B6F8595D8FF7}"/>
              </a:ext>
            </a:extLst>
          </p:cNvPr>
          <p:cNvSpPr/>
          <p:nvPr/>
        </p:nvSpPr>
        <p:spPr>
          <a:xfrm>
            <a:off x="924181" y="3342343"/>
            <a:ext cx="5920348" cy="14994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-17780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+mj-lt"/>
                <a:cs typeface="Mangal" panose="02040503050203030202" pitchFamily="18" charset="0"/>
              </a:rPr>
              <a:t>Trained Vision AI through supervised ML</a:t>
            </a:r>
          </a:p>
          <a:p>
            <a:pPr indent="-177800" algn="l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+mj-lt"/>
                <a:cs typeface="Mangal" panose="02040503050203030202" pitchFamily="18" charset="0"/>
              </a:rPr>
              <a:t>Built ML emotion detector TensorFlow/</a:t>
            </a:r>
            <a:r>
              <a:rPr lang="en-US" sz="2400" dirty="0" err="1">
                <a:solidFill>
                  <a:schemeClr val="bg1"/>
                </a:solidFill>
                <a:latin typeface="+mj-lt"/>
                <a:cs typeface="Mangal" panose="02040503050203030202" pitchFamily="18" charset="0"/>
              </a:rPr>
              <a:t>Keras</a:t>
            </a:r>
            <a:endParaRPr lang="en-US" sz="2400" dirty="0">
              <a:solidFill>
                <a:schemeClr val="bg1"/>
              </a:solidFill>
              <a:latin typeface="+mj-lt"/>
              <a:cs typeface="Mangal" panose="02040503050203030202" pitchFamily="18" charset="0"/>
            </a:endParaRPr>
          </a:p>
          <a:p>
            <a:pPr indent="-177800" algn="l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+mj-lt"/>
                <a:cs typeface="Mangal" panose="02040503050203030202" pitchFamily="18" charset="0"/>
              </a:rPr>
              <a:t>Deployed as iPhone app via Xcode + TFLite</a:t>
            </a:r>
          </a:p>
          <a:p>
            <a:pPr indent="-177800" algn="l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+mj-lt"/>
                <a:cs typeface="Mangal" panose="02040503050203030202" pitchFamily="18" charset="0"/>
              </a:rPr>
              <a:t>Applied Python, OpenCV, Pandas frameworks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9F9EB073-C234-6121-6933-8ADF4DC33F10}"/>
              </a:ext>
            </a:extLst>
          </p:cNvPr>
          <p:cNvSpPr txBox="1"/>
          <p:nvPr/>
        </p:nvSpPr>
        <p:spPr>
          <a:xfrm>
            <a:off x="7765201" y="3527248"/>
            <a:ext cx="59902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287">
              <a:spcBef>
                <a:spcPts val="600"/>
              </a:spcBef>
            </a:pPr>
            <a:r>
              <a:rPr lang="en-US" sz="2400" b="1" dirty="0">
                <a:solidFill>
                  <a:schemeClr val="bg1"/>
                </a:solidFill>
                <a:cs typeface="Mangal" panose="02040503050203030202" pitchFamily="18" charset="0"/>
              </a:rPr>
              <a:t>Data preparation is no joke!  </a:t>
            </a:r>
            <a:r>
              <a:rPr lang="en-US" sz="2400" dirty="0">
                <a:solidFill>
                  <a:schemeClr val="bg1"/>
                </a:solidFill>
                <a:latin typeface="+mj-lt"/>
                <a:cs typeface="Mangal" panose="02040503050203030202" pitchFamily="18" charset="0"/>
              </a:rPr>
              <a:t>Having a </a:t>
            </a:r>
            <a:r>
              <a:rPr lang="en-US" sz="2400" b="1" dirty="0">
                <a:solidFill>
                  <a:schemeClr val="bg1"/>
                </a:solidFill>
                <a:latin typeface="+mj-lt"/>
                <a:cs typeface="Mangal" panose="02040503050203030202" pitchFamily="18" charset="0"/>
              </a:rPr>
              <a:t>well-balanced, diversified training sets </a:t>
            </a:r>
            <a:r>
              <a:rPr lang="en-US" sz="2400" dirty="0">
                <a:solidFill>
                  <a:schemeClr val="bg1"/>
                </a:solidFill>
                <a:latin typeface="+mj-lt"/>
                <a:cs typeface="Mangal" panose="02040503050203030202" pitchFamily="18" charset="0"/>
              </a:rPr>
              <a:t>help accuracy!! 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FEC1BDE-7007-305E-AAD8-3E5C538FB1F7}"/>
              </a:ext>
            </a:extLst>
          </p:cNvPr>
          <p:cNvSpPr txBox="1"/>
          <p:nvPr/>
        </p:nvSpPr>
        <p:spPr>
          <a:xfrm>
            <a:off x="904205" y="6019428"/>
            <a:ext cx="599027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14287">
              <a:spcBef>
                <a:spcPts val="600"/>
              </a:spcBef>
              <a:defRPr sz="2800">
                <a:solidFill>
                  <a:schemeClr val="bg1"/>
                </a:solidFill>
                <a:latin typeface="+mj-lt"/>
                <a:cs typeface="Mangal" panose="02040503050203030202" pitchFamily="18" charset="0"/>
              </a:defRPr>
            </a:lvl1pPr>
          </a:lstStyle>
          <a:p>
            <a:pPr marL="0">
              <a:spcBef>
                <a:spcPts val="300"/>
              </a:spcBef>
              <a:spcAft>
                <a:spcPts val="300"/>
              </a:spcAft>
            </a:pPr>
            <a:r>
              <a:rPr lang="en-US" sz="2400" dirty="0"/>
              <a:t>Claude, Gemini, and ChatGPT can rabbit-hole. Having them </a:t>
            </a:r>
            <a:r>
              <a:rPr lang="en-US" sz="2400" b="1" dirty="0">
                <a:latin typeface="+mn-lt"/>
              </a:rPr>
              <a:t>exchange summaries and step in </a:t>
            </a:r>
            <a:r>
              <a:rPr lang="en-US" sz="2400" dirty="0"/>
              <a:t>for each other when issues start can net high quality, fast results!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F4DF68A-9E1B-16D2-8418-A131F4548F76}"/>
              </a:ext>
            </a:extLst>
          </p:cNvPr>
          <p:cNvSpPr txBox="1"/>
          <p:nvPr/>
        </p:nvSpPr>
        <p:spPr>
          <a:xfrm>
            <a:off x="7765200" y="6061944"/>
            <a:ext cx="599027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287">
              <a:spcBef>
                <a:spcPts val="600"/>
              </a:spcBef>
            </a:pPr>
            <a:r>
              <a:rPr lang="en-US" sz="2400" dirty="0">
                <a:solidFill>
                  <a:schemeClr val="bg1"/>
                </a:solidFill>
                <a:latin typeface="+mj-lt"/>
                <a:cs typeface="Mangal" panose="02040503050203030202" pitchFamily="18" charset="0"/>
              </a:rPr>
              <a:t>AI training was relatively easy (</a:t>
            </a:r>
            <a:r>
              <a:rPr lang="en-US" sz="2400" i="1" dirty="0">
                <a:solidFill>
                  <a:schemeClr val="bg1"/>
                </a:solidFill>
                <a:latin typeface="+mj-lt"/>
                <a:cs typeface="Mangal" panose="02040503050203030202" pitchFamily="18" charset="0"/>
              </a:rPr>
              <a:t>save data-prep</a:t>
            </a:r>
            <a:r>
              <a:rPr lang="en-US" sz="2400" dirty="0">
                <a:solidFill>
                  <a:schemeClr val="bg1"/>
                </a:solidFill>
                <a:latin typeface="+mj-lt"/>
                <a:cs typeface="Mangal" panose="02040503050203030202" pitchFamily="18" charset="0"/>
              </a:rPr>
              <a:t>). </a:t>
            </a:r>
            <a:r>
              <a:rPr lang="en-US" sz="2400" b="1" dirty="0">
                <a:solidFill>
                  <a:schemeClr val="bg1"/>
                </a:solidFill>
                <a:cs typeface="Mangal" panose="02040503050203030202" pitchFamily="18" charset="0"/>
              </a:rPr>
              <a:t>A quality deployment </a:t>
            </a:r>
            <a:r>
              <a:rPr lang="en-US" sz="2400" dirty="0">
                <a:solidFill>
                  <a:schemeClr val="bg1"/>
                </a:solidFill>
                <a:latin typeface="+mj-lt"/>
                <a:cs typeface="Mangal" panose="02040503050203030202" pitchFamily="18" charset="0"/>
              </a:rPr>
              <a:t>needs to bridge tech with UI… and THAT was beast! Built my first mobile app though…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67F649-BC6D-9953-92D9-3780FF4BAD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ounded Rectangle 62">
            <a:extLst>
              <a:ext uri="{FF2B5EF4-FFF2-40B4-BE49-F238E27FC236}">
                <a16:creationId xmlns:a16="http://schemas.microsoft.com/office/drawing/2014/main" id="{06ED44CF-4502-DF3F-2073-E4CE3F0E1937}"/>
              </a:ext>
            </a:extLst>
          </p:cNvPr>
          <p:cNvSpPr/>
          <p:nvPr/>
        </p:nvSpPr>
        <p:spPr>
          <a:xfrm>
            <a:off x="673556" y="2379514"/>
            <a:ext cx="6476749" cy="1540549"/>
          </a:xfrm>
          <a:prstGeom prst="roundRect">
            <a:avLst>
              <a:gd name="adj" fmla="val 8638"/>
            </a:avLst>
          </a:prstGeom>
          <a:solidFill>
            <a:srgbClr val="00B0F0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2" name="Text 0">
            <a:extLst>
              <a:ext uri="{FF2B5EF4-FFF2-40B4-BE49-F238E27FC236}">
                <a16:creationId xmlns:a16="http://schemas.microsoft.com/office/drawing/2014/main" id="{960CDC5F-8E5E-B379-7D8C-5FA4E5C09C02}"/>
              </a:ext>
            </a:extLst>
          </p:cNvPr>
          <p:cNvSpPr/>
          <p:nvPr/>
        </p:nvSpPr>
        <p:spPr>
          <a:xfrm>
            <a:off x="703540" y="1264206"/>
            <a:ext cx="6766560" cy="7371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800"/>
              </a:lnSpc>
              <a:buNone/>
            </a:pPr>
            <a:r>
              <a:rPr lang="en-US" sz="2800" i="1" dirty="0">
                <a:solidFill>
                  <a:srgbClr val="F2F5FA"/>
                </a:solidFill>
                <a:latin typeface="Mangal" panose="02040503050203030202" pitchFamily="18" charset="0"/>
                <a:ea typeface="Geist Bold" pitchFamily="34" charset="-122"/>
                <a:cs typeface="Mangal" panose="02040503050203030202" pitchFamily="18" charset="0"/>
              </a:rPr>
              <a:t>   Real world applications help drive home adoption</a:t>
            </a:r>
            <a:endParaRPr lang="en-US" sz="2800" dirty="0">
              <a:latin typeface="Mangal" panose="02040503050203030202" pitchFamily="18" charset="0"/>
              <a:cs typeface="Mangal" panose="02040503050203030202" pitchFamily="18" charset="0"/>
            </a:endParaRPr>
          </a:p>
        </p:txBody>
      </p:sp>
      <p:sp>
        <p:nvSpPr>
          <p:cNvPr id="23" name="Text 0">
            <a:extLst>
              <a:ext uri="{FF2B5EF4-FFF2-40B4-BE49-F238E27FC236}">
                <a16:creationId xmlns:a16="http://schemas.microsoft.com/office/drawing/2014/main" id="{3D65B2D3-8697-E8F9-1B58-67C3A3CDE42C}"/>
              </a:ext>
            </a:extLst>
          </p:cNvPr>
          <p:cNvSpPr/>
          <p:nvPr/>
        </p:nvSpPr>
        <p:spPr>
          <a:xfrm>
            <a:off x="703540" y="553283"/>
            <a:ext cx="67665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Arial Rounded MT Bold" panose="020F0704030504030204" pitchFamily="34" charset="77"/>
              </a:rPr>
              <a:t>Projects Coming Soon…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8251E9E7-73EA-5624-0361-369B30F364B0}"/>
              </a:ext>
            </a:extLst>
          </p:cNvPr>
          <p:cNvGrpSpPr/>
          <p:nvPr/>
        </p:nvGrpSpPr>
        <p:grpSpPr>
          <a:xfrm>
            <a:off x="673558" y="2897598"/>
            <a:ext cx="6476749" cy="1005841"/>
            <a:chOff x="703539" y="3144088"/>
            <a:chExt cx="6476749" cy="1005841"/>
          </a:xfrm>
        </p:grpSpPr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47194D28-16F4-B861-6EC8-D2399BF9E362}"/>
                </a:ext>
              </a:extLst>
            </p:cNvPr>
            <p:cNvSpPr/>
            <p:nvPr/>
          </p:nvSpPr>
          <p:spPr>
            <a:xfrm>
              <a:off x="703539" y="3144089"/>
              <a:ext cx="6476749" cy="1005840"/>
            </a:xfrm>
            <a:prstGeom prst="roundRect">
              <a:avLst>
                <a:gd name="adj" fmla="val 8638"/>
              </a:avLst>
            </a:prstGeom>
            <a:solidFill>
              <a:srgbClr val="0F111C"/>
            </a:solidFill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+mj-lt"/>
              </a:endParaRP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83F31275-864B-1F05-412D-E44005023657}"/>
                </a:ext>
              </a:extLst>
            </p:cNvPr>
            <p:cNvCxnSpPr/>
            <p:nvPr/>
          </p:nvCxnSpPr>
          <p:spPr>
            <a:xfrm>
              <a:off x="1633928" y="3144088"/>
              <a:ext cx="0" cy="1005840"/>
            </a:xfrm>
            <a:prstGeom prst="line">
              <a:avLst/>
            </a:prstGeom>
            <a:solidFill>
              <a:srgbClr val="0F111C"/>
            </a:solidFill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19423EA3-0ADA-1D2C-2B05-F13743E9687F}"/>
              </a:ext>
            </a:extLst>
          </p:cNvPr>
          <p:cNvSpPr txBox="1"/>
          <p:nvPr/>
        </p:nvSpPr>
        <p:spPr>
          <a:xfrm>
            <a:off x="1618939" y="2916720"/>
            <a:ext cx="55463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287">
              <a:spcBef>
                <a:spcPts val="600"/>
              </a:spcBef>
            </a:pPr>
            <a:r>
              <a:rPr lang="en-US" b="1" dirty="0">
                <a:solidFill>
                  <a:schemeClr val="bg1"/>
                </a:solidFill>
                <a:latin typeface="Mangal" panose="02040503050203030202" pitchFamily="18" charset="0"/>
                <a:cs typeface="Mangal" panose="02040503050203030202" pitchFamily="18" charset="0"/>
              </a:rPr>
              <a:t>PROBLEM / OPPORTUNITY</a:t>
            </a:r>
            <a:endParaRPr lang="en-US" sz="1600" b="1" dirty="0">
              <a:solidFill>
                <a:schemeClr val="bg1"/>
              </a:solidFill>
              <a:latin typeface="Mangal" panose="02040503050203030202" pitchFamily="18" charset="0"/>
              <a:cs typeface="Mangal" panose="02040503050203030202" pitchFamily="18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+mj-lt"/>
              </a:rPr>
              <a:t>Foundation-only LLMs deliver ~75% accuracy with high hallucinations, limiting trust and usability</a:t>
            </a:r>
          </a:p>
        </p:txBody>
      </p:sp>
      <p:pic>
        <p:nvPicPr>
          <p:cNvPr id="12" name="Graphic 11" descr="Lightbulb and gear outline">
            <a:extLst>
              <a:ext uri="{FF2B5EF4-FFF2-40B4-BE49-F238E27FC236}">
                <a16:creationId xmlns:a16="http://schemas.microsoft.com/office/drawing/2014/main" id="{3B5010F2-F563-9075-CE83-98A43A8233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56416" y="3117023"/>
            <a:ext cx="579665" cy="579665"/>
          </a:xfrm>
          <a:prstGeom prst="rect">
            <a:avLst/>
          </a:prstGeom>
        </p:spPr>
      </p:pic>
      <p:grpSp>
        <p:nvGrpSpPr>
          <p:cNvPr id="56" name="Group 55">
            <a:extLst>
              <a:ext uri="{FF2B5EF4-FFF2-40B4-BE49-F238E27FC236}">
                <a16:creationId xmlns:a16="http://schemas.microsoft.com/office/drawing/2014/main" id="{0A703220-AEFC-3871-2540-5B07E621F378}"/>
              </a:ext>
            </a:extLst>
          </p:cNvPr>
          <p:cNvGrpSpPr/>
          <p:nvPr/>
        </p:nvGrpSpPr>
        <p:grpSpPr>
          <a:xfrm>
            <a:off x="673558" y="4129561"/>
            <a:ext cx="6476749" cy="1020831"/>
            <a:chOff x="703539" y="4354375"/>
            <a:chExt cx="6476749" cy="1020831"/>
          </a:xfrm>
        </p:grpSpPr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266A2F46-87EC-A301-69D7-192B281FEEF2}"/>
                </a:ext>
              </a:extLst>
            </p:cNvPr>
            <p:cNvSpPr/>
            <p:nvPr/>
          </p:nvSpPr>
          <p:spPr>
            <a:xfrm>
              <a:off x="703539" y="4369366"/>
              <a:ext cx="6476749" cy="1005840"/>
            </a:xfrm>
            <a:prstGeom prst="roundRect">
              <a:avLst>
                <a:gd name="adj" fmla="val 8638"/>
              </a:avLst>
            </a:prstGeom>
            <a:solidFill>
              <a:srgbClr val="0F111C"/>
            </a:solidFill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+mj-lt"/>
              </a:endParaRPr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924C07F5-F94B-0F01-9110-FCBB230F775D}"/>
                </a:ext>
              </a:extLst>
            </p:cNvPr>
            <p:cNvCxnSpPr/>
            <p:nvPr/>
          </p:nvCxnSpPr>
          <p:spPr>
            <a:xfrm>
              <a:off x="1633928" y="4354375"/>
              <a:ext cx="0" cy="1005840"/>
            </a:xfrm>
            <a:prstGeom prst="line">
              <a:avLst/>
            </a:prstGeom>
            <a:solidFill>
              <a:srgbClr val="0F111C"/>
            </a:solidFill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4680F52B-503F-FCBD-C662-F2CD80ECE5EB}"/>
              </a:ext>
            </a:extLst>
          </p:cNvPr>
          <p:cNvSpPr txBox="1"/>
          <p:nvPr/>
        </p:nvSpPr>
        <p:spPr>
          <a:xfrm>
            <a:off x="1618939" y="4171977"/>
            <a:ext cx="5546360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287">
              <a:spcBef>
                <a:spcPts val="600"/>
              </a:spcBef>
            </a:pPr>
            <a:r>
              <a:rPr lang="en-US" b="1" dirty="0">
                <a:solidFill>
                  <a:schemeClr val="bg1"/>
                </a:solidFill>
                <a:latin typeface="Mangal" panose="02040503050203030202" pitchFamily="18" charset="0"/>
                <a:cs typeface="Mangal" panose="02040503050203030202" pitchFamily="18" charset="0"/>
              </a:rPr>
              <a:t>APPROACH / SOLUTION</a:t>
            </a:r>
            <a:endParaRPr lang="en-US" sz="1600" b="1" dirty="0">
              <a:solidFill>
                <a:schemeClr val="bg1"/>
              </a:solidFill>
              <a:latin typeface="Mangal" panose="02040503050203030202" pitchFamily="18" charset="0"/>
              <a:cs typeface="Mangal" panose="02040503050203030202" pitchFamily="18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+mj-lt"/>
              </a:rPr>
              <a:t>Build a RAG system using </a:t>
            </a:r>
            <a:r>
              <a:rPr lang="en-US" sz="2000" dirty="0" err="1">
                <a:solidFill>
                  <a:schemeClr val="bg1"/>
                </a:solidFill>
                <a:latin typeface="+mj-lt"/>
              </a:rPr>
              <a:t>AutoGen</a:t>
            </a:r>
            <a:r>
              <a:rPr lang="en-US" sz="2000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sz="2000" dirty="0" err="1">
                <a:solidFill>
                  <a:schemeClr val="bg1"/>
                </a:solidFill>
                <a:latin typeface="+mj-lt"/>
              </a:rPr>
              <a:t>LangChain</a:t>
            </a:r>
            <a:r>
              <a:rPr lang="en-US" sz="2000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sz="2000" dirty="0" err="1">
                <a:solidFill>
                  <a:schemeClr val="bg1"/>
                </a:solidFill>
                <a:latin typeface="+mj-lt"/>
              </a:rPr>
              <a:t>ChromaDB</a:t>
            </a:r>
            <a:r>
              <a:rPr lang="en-US" sz="2000" dirty="0">
                <a:solidFill>
                  <a:schemeClr val="bg1"/>
                </a:solidFill>
                <a:latin typeface="+mj-lt"/>
              </a:rPr>
              <a:t> and low-cost LLM APIs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48BB3BC7-443F-2519-0C40-FB66463C7BF5}"/>
              </a:ext>
            </a:extLst>
          </p:cNvPr>
          <p:cNvGrpSpPr/>
          <p:nvPr/>
        </p:nvGrpSpPr>
        <p:grpSpPr>
          <a:xfrm>
            <a:off x="673558" y="5376514"/>
            <a:ext cx="6476749" cy="1020831"/>
            <a:chOff x="703538" y="5614704"/>
            <a:chExt cx="6476749" cy="1020831"/>
          </a:xfrm>
        </p:grpSpPr>
        <p:sp>
          <p:nvSpPr>
            <p:cNvPr id="45" name="Rounded Rectangle 44">
              <a:extLst>
                <a:ext uri="{FF2B5EF4-FFF2-40B4-BE49-F238E27FC236}">
                  <a16:creationId xmlns:a16="http://schemas.microsoft.com/office/drawing/2014/main" id="{608406F7-6BB8-B1C2-9CBA-D97A42648AA8}"/>
                </a:ext>
              </a:extLst>
            </p:cNvPr>
            <p:cNvSpPr/>
            <p:nvPr/>
          </p:nvSpPr>
          <p:spPr>
            <a:xfrm>
              <a:off x="703538" y="5629695"/>
              <a:ext cx="6476749" cy="1005840"/>
            </a:xfrm>
            <a:prstGeom prst="roundRect">
              <a:avLst>
                <a:gd name="adj" fmla="val 8638"/>
              </a:avLst>
            </a:prstGeom>
            <a:solidFill>
              <a:srgbClr val="0F111C"/>
            </a:solidFill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+mj-lt"/>
              </a:endParaRPr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39C262D8-DDFE-FB2D-006F-8EB7D9C10DC1}"/>
                </a:ext>
              </a:extLst>
            </p:cNvPr>
            <p:cNvCxnSpPr/>
            <p:nvPr/>
          </p:nvCxnSpPr>
          <p:spPr>
            <a:xfrm>
              <a:off x="1633927" y="5614704"/>
              <a:ext cx="0" cy="1005840"/>
            </a:xfrm>
            <a:prstGeom prst="line">
              <a:avLst/>
            </a:prstGeom>
            <a:solidFill>
              <a:srgbClr val="0F111C"/>
            </a:solidFill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D8777708-848E-68FC-4050-FDFF9869C9DC}"/>
              </a:ext>
            </a:extLst>
          </p:cNvPr>
          <p:cNvSpPr txBox="1"/>
          <p:nvPr/>
        </p:nvSpPr>
        <p:spPr>
          <a:xfrm>
            <a:off x="1618938" y="5417316"/>
            <a:ext cx="5546360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287">
              <a:spcBef>
                <a:spcPts val="600"/>
              </a:spcBef>
            </a:pPr>
            <a:r>
              <a:rPr lang="en-US" b="1" dirty="0">
                <a:solidFill>
                  <a:schemeClr val="bg1"/>
                </a:solidFill>
                <a:latin typeface="Mangal" panose="02040503050203030202" pitchFamily="18" charset="0"/>
                <a:cs typeface="Mangal" panose="02040503050203030202" pitchFamily="18" charset="0"/>
              </a:rPr>
              <a:t>DEPLOYMENT / APPLICATION</a:t>
            </a:r>
            <a:endParaRPr lang="en-US" sz="1600" b="1" dirty="0">
              <a:solidFill>
                <a:schemeClr val="bg1"/>
              </a:solidFill>
              <a:latin typeface="Mangal" panose="02040503050203030202" pitchFamily="18" charset="0"/>
              <a:cs typeface="Mangal" panose="02040503050203030202" pitchFamily="18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+mj-lt"/>
              </a:rPr>
              <a:t>Backend hosted on PC/server with iPhone PWA frontend for easy access + scalability</a:t>
            </a: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AECC5731-41D7-029D-8B6F-22AD640463B4}"/>
              </a:ext>
            </a:extLst>
          </p:cNvPr>
          <p:cNvGrpSpPr/>
          <p:nvPr/>
        </p:nvGrpSpPr>
        <p:grpSpPr>
          <a:xfrm>
            <a:off x="673558" y="6623467"/>
            <a:ext cx="6476749" cy="1020831"/>
            <a:chOff x="703538" y="6869957"/>
            <a:chExt cx="6476749" cy="1020831"/>
          </a:xfrm>
        </p:grpSpPr>
        <p:sp>
          <p:nvSpPr>
            <p:cNvPr id="49" name="Rounded Rectangle 48">
              <a:extLst>
                <a:ext uri="{FF2B5EF4-FFF2-40B4-BE49-F238E27FC236}">
                  <a16:creationId xmlns:a16="http://schemas.microsoft.com/office/drawing/2014/main" id="{358FBC8C-A1A0-1AF6-C552-A5A81E646C6F}"/>
                </a:ext>
              </a:extLst>
            </p:cNvPr>
            <p:cNvSpPr/>
            <p:nvPr/>
          </p:nvSpPr>
          <p:spPr>
            <a:xfrm>
              <a:off x="703538" y="6884948"/>
              <a:ext cx="6476749" cy="1005840"/>
            </a:xfrm>
            <a:prstGeom prst="roundRect">
              <a:avLst>
                <a:gd name="adj" fmla="val 8638"/>
              </a:avLst>
            </a:prstGeom>
            <a:solidFill>
              <a:srgbClr val="0F111C"/>
            </a:solidFill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+mj-lt"/>
              </a:endParaRPr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8EDB9DC8-2D62-AAAC-325C-6EB3A67ED3A8}"/>
                </a:ext>
              </a:extLst>
            </p:cNvPr>
            <p:cNvCxnSpPr/>
            <p:nvPr/>
          </p:nvCxnSpPr>
          <p:spPr>
            <a:xfrm>
              <a:off x="1633927" y="6869957"/>
              <a:ext cx="0" cy="1005840"/>
            </a:xfrm>
            <a:prstGeom prst="line">
              <a:avLst/>
            </a:prstGeom>
            <a:solidFill>
              <a:srgbClr val="0F111C"/>
            </a:solidFill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11567E27-D378-5E7A-BEA7-2E539B56E39B}"/>
              </a:ext>
            </a:extLst>
          </p:cNvPr>
          <p:cNvSpPr txBox="1"/>
          <p:nvPr/>
        </p:nvSpPr>
        <p:spPr>
          <a:xfrm>
            <a:off x="1618938" y="6672569"/>
            <a:ext cx="5546360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287">
              <a:spcBef>
                <a:spcPts val="600"/>
              </a:spcBef>
            </a:pPr>
            <a:r>
              <a:rPr lang="en-US" b="1" dirty="0">
                <a:solidFill>
                  <a:schemeClr val="bg1"/>
                </a:solidFill>
                <a:latin typeface="Mangal" panose="02040503050203030202" pitchFamily="18" charset="0"/>
                <a:cs typeface="Mangal" panose="02040503050203030202" pitchFamily="18" charset="0"/>
              </a:rPr>
              <a:t>EXPECTED VALUE / IMPACT</a:t>
            </a:r>
            <a:endParaRPr lang="en-US" sz="1600" b="1" dirty="0">
              <a:solidFill>
                <a:schemeClr val="bg1"/>
              </a:solidFill>
              <a:latin typeface="Mangal" panose="02040503050203030202" pitchFamily="18" charset="0"/>
              <a:cs typeface="Mangal" panose="02040503050203030202" pitchFamily="18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+mj-lt"/>
              </a:rPr>
              <a:t>85-96% accuracy with transparent citations, reduced hallucinations (~4-5%) and &lt;$20/</a:t>
            </a:r>
            <a:r>
              <a:rPr lang="en-US" sz="2000" dirty="0" err="1">
                <a:solidFill>
                  <a:schemeClr val="bg1"/>
                </a:solidFill>
                <a:latin typeface="+mj-lt"/>
              </a:rPr>
              <a:t>mo</a:t>
            </a:r>
            <a:r>
              <a:rPr lang="en-US" sz="2000" dirty="0">
                <a:solidFill>
                  <a:schemeClr val="bg1"/>
                </a:solidFill>
                <a:latin typeface="+mj-lt"/>
              </a:rPr>
              <a:t> operating costs </a:t>
            </a:r>
          </a:p>
        </p:txBody>
      </p:sp>
      <p:pic>
        <p:nvPicPr>
          <p:cNvPr id="14" name="Graphic 13" descr="Head with gears outline">
            <a:extLst>
              <a:ext uri="{FF2B5EF4-FFF2-40B4-BE49-F238E27FC236}">
                <a16:creationId xmlns:a16="http://schemas.microsoft.com/office/drawing/2014/main" id="{0BCE68AB-ED1B-AEAA-2415-154BFCD1CA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51964" y="4357639"/>
            <a:ext cx="579665" cy="579665"/>
          </a:xfrm>
          <a:prstGeom prst="rect">
            <a:avLst/>
          </a:prstGeom>
        </p:spPr>
      </p:pic>
      <p:pic>
        <p:nvPicPr>
          <p:cNvPr id="16" name="Graphic 15" descr="Rocket outline">
            <a:extLst>
              <a:ext uri="{FF2B5EF4-FFF2-40B4-BE49-F238E27FC236}">
                <a16:creationId xmlns:a16="http://schemas.microsoft.com/office/drawing/2014/main" id="{53248801-4C5A-E0B0-D483-89BD1396269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54369" y="5611565"/>
            <a:ext cx="579665" cy="579665"/>
          </a:xfrm>
          <a:prstGeom prst="rect">
            <a:avLst/>
          </a:prstGeom>
        </p:spPr>
      </p:pic>
      <p:pic>
        <p:nvPicPr>
          <p:cNvPr id="18" name="Graphic 17" descr="Bullseye outline">
            <a:extLst>
              <a:ext uri="{FF2B5EF4-FFF2-40B4-BE49-F238E27FC236}">
                <a16:creationId xmlns:a16="http://schemas.microsoft.com/office/drawing/2014/main" id="{8A201F83-F7F1-3A21-BACF-3A096E6C372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48920" y="6860587"/>
            <a:ext cx="579665" cy="579665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8B6F03F7-1F9C-E0BC-FDCC-36AE40C9C9BE}"/>
              </a:ext>
            </a:extLst>
          </p:cNvPr>
          <p:cNvSpPr txBox="1"/>
          <p:nvPr/>
        </p:nvSpPr>
        <p:spPr>
          <a:xfrm>
            <a:off x="913897" y="2442267"/>
            <a:ext cx="599606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4287" algn="ctr">
              <a:spcBef>
                <a:spcPts val="600"/>
              </a:spcBef>
            </a:pPr>
            <a:r>
              <a:rPr lang="en-US" sz="2400" b="1" dirty="0">
                <a:latin typeface="Mangal" panose="02040503050203030202" pitchFamily="18" charset="0"/>
                <a:cs typeface="Mangal" panose="02040503050203030202" pitchFamily="18" charset="0"/>
              </a:rPr>
              <a:t>Retrieval-Augmented Generation</a:t>
            </a:r>
            <a:r>
              <a:rPr lang="en-US" sz="2400" b="1" i="1" baseline="30000" dirty="0">
                <a:latin typeface="Mangal" panose="02040503050203030202" pitchFamily="18" charset="0"/>
                <a:cs typeface="Mangal" panose="02040503050203030202" pitchFamily="18" charset="0"/>
              </a:rPr>
              <a:t>*</a:t>
            </a:r>
            <a:endParaRPr lang="en-US" sz="2000" i="1" baseline="30000" dirty="0">
              <a:latin typeface="Mangal" panose="02040503050203030202" pitchFamily="18" charset="0"/>
              <a:cs typeface="Mangal" panose="02040503050203030202" pitchFamily="18" charset="0"/>
            </a:endParaRPr>
          </a:p>
        </p:txBody>
      </p:sp>
      <p:sp>
        <p:nvSpPr>
          <p:cNvPr id="67" name="Rounded Rectangle 66">
            <a:extLst>
              <a:ext uri="{FF2B5EF4-FFF2-40B4-BE49-F238E27FC236}">
                <a16:creationId xmlns:a16="http://schemas.microsoft.com/office/drawing/2014/main" id="{FDDECE4A-460C-70E6-4BB6-D7F677464D32}"/>
              </a:ext>
            </a:extLst>
          </p:cNvPr>
          <p:cNvSpPr/>
          <p:nvPr/>
        </p:nvSpPr>
        <p:spPr>
          <a:xfrm>
            <a:off x="7470100" y="2381332"/>
            <a:ext cx="6476749" cy="1540549"/>
          </a:xfrm>
          <a:prstGeom prst="roundRect">
            <a:avLst>
              <a:gd name="adj" fmla="val 8638"/>
            </a:avLst>
          </a:prstGeom>
          <a:solidFill>
            <a:srgbClr val="00B0F0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F085BE8F-A89C-DEF0-2B2A-0A95B23CA615}"/>
              </a:ext>
            </a:extLst>
          </p:cNvPr>
          <p:cNvGrpSpPr/>
          <p:nvPr/>
        </p:nvGrpSpPr>
        <p:grpSpPr>
          <a:xfrm>
            <a:off x="7470102" y="2899416"/>
            <a:ext cx="6476749" cy="1005841"/>
            <a:chOff x="703539" y="3144088"/>
            <a:chExt cx="6476749" cy="1005841"/>
          </a:xfrm>
        </p:grpSpPr>
        <p:sp>
          <p:nvSpPr>
            <p:cNvPr id="69" name="Rounded Rectangle 68">
              <a:extLst>
                <a:ext uri="{FF2B5EF4-FFF2-40B4-BE49-F238E27FC236}">
                  <a16:creationId xmlns:a16="http://schemas.microsoft.com/office/drawing/2014/main" id="{BCD8EF1A-8099-E98A-8D65-218B1AE05E7D}"/>
                </a:ext>
              </a:extLst>
            </p:cNvPr>
            <p:cNvSpPr/>
            <p:nvPr/>
          </p:nvSpPr>
          <p:spPr>
            <a:xfrm>
              <a:off x="703539" y="3144089"/>
              <a:ext cx="6476749" cy="1005840"/>
            </a:xfrm>
            <a:prstGeom prst="roundRect">
              <a:avLst>
                <a:gd name="adj" fmla="val 8638"/>
              </a:avLst>
            </a:prstGeom>
            <a:solidFill>
              <a:srgbClr val="0F111C"/>
            </a:solidFill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+mj-lt"/>
              </a:endParaRPr>
            </a:p>
          </p:txBody>
        </p: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4AB9B7A4-A661-23E2-DA5C-2D58A0FBC8B7}"/>
                </a:ext>
              </a:extLst>
            </p:cNvPr>
            <p:cNvCxnSpPr/>
            <p:nvPr/>
          </p:nvCxnSpPr>
          <p:spPr>
            <a:xfrm>
              <a:off x="1633928" y="3144088"/>
              <a:ext cx="0" cy="1005840"/>
            </a:xfrm>
            <a:prstGeom prst="line">
              <a:avLst/>
            </a:prstGeom>
            <a:solidFill>
              <a:srgbClr val="0F111C"/>
            </a:solidFill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71" name="TextBox 70">
            <a:extLst>
              <a:ext uri="{FF2B5EF4-FFF2-40B4-BE49-F238E27FC236}">
                <a16:creationId xmlns:a16="http://schemas.microsoft.com/office/drawing/2014/main" id="{D029FBE5-FFC2-3A35-EAF7-128EB80DC207}"/>
              </a:ext>
            </a:extLst>
          </p:cNvPr>
          <p:cNvSpPr txBox="1"/>
          <p:nvPr/>
        </p:nvSpPr>
        <p:spPr>
          <a:xfrm>
            <a:off x="8415483" y="2918538"/>
            <a:ext cx="5546360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287">
              <a:spcBef>
                <a:spcPts val="600"/>
              </a:spcBef>
            </a:pPr>
            <a:r>
              <a:rPr lang="en-US" b="1" dirty="0">
                <a:solidFill>
                  <a:schemeClr val="bg1"/>
                </a:solidFill>
                <a:latin typeface="Mangal" panose="02040503050203030202" pitchFamily="18" charset="0"/>
                <a:cs typeface="Mangal" panose="02040503050203030202" pitchFamily="18" charset="0"/>
              </a:rPr>
              <a:t>PROBLEM / OPPORTUNITY</a:t>
            </a:r>
            <a:endParaRPr lang="en-US" sz="1600" b="1" dirty="0">
              <a:solidFill>
                <a:schemeClr val="bg1"/>
              </a:solidFill>
              <a:latin typeface="Mangal" panose="02040503050203030202" pitchFamily="18" charset="0"/>
              <a:cs typeface="Mangal" panose="02040503050203030202" pitchFamily="18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+mj-lt"/>
              </a:rPr>
              <a:t>Constant AI launches create noise with no reliable way to track innovations (perf, deps, cost, etc.)</a:t>
            </a:r>
          </a:p>
        </p:txBody>
      </p:sp>
      <p:pic>
        <p:nvPicPr>
          <p:cNvPr id="72" name="Graphic 71" descr="Lightbulb and gear outline">
            <a:extLst>
              <a:ext uri="{FF2B5EF4-FFF2-40B4-BE49-F238E27FC236}">
                <a16:creationId xmlns:a16="http://schemas.microsoft.com/office/drawing/2014/main" id="{6CB6EB12-3E3E-85D9-C7E3-6C8782885C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52960" y="3118841"/>
            <a:ext cx="579665" cy="579665"/>
          </a:xfrm>
          <a:prstGeom prst="rect">
            <a:avLst/>
          </a:prstGeom>
        </p:spPr>
      </p:pic>
      <p:grpSp>
        <p:nvGrpSpPr>
          <p:cNvPr id="73" name="Group 72">
            <a:extLst>
              <a:ext uri="{FF2B5EF4-FFF2-40B4-BE49-F238E27FC236}">
                <a16:creationId xmlns:a16="http://schemas.microsoft.com/office/drawing/2014/main" id="{6B7D70CD-D4EF-67FB-9AC9-460164570ED6}"/>
              </a:ext>
            </a:extLst>
          </p:cNvPr>
          <p:cNvGrpSpPr/>
          <p:nvPr/>
        </p:nvGrpSpPr>
        <p:grpSpPr>
          <a:xfrm>
            <a:off x="7470102" y="4131379"/>
            <a:ext cx="6476749" cy="1020831"/>
            <a:chOff x="703539" y="4354375"/>
            <a:chExt cx="6476749" cy="1020831"/>
          </a:xfrm>
        </p:grpSpPr>
        <p:sp>
          <p:nvSpPr>
            <p:cNvPr id="74" name="Rounded Rectangle 73">
              <a:extLst>
                <a:ext uri="{FF2B5EF4-FFF2-40B4-BE49-F238E27FC236}">
                  <a16:creationId xmlns:a16="http://schemas.microsoft.com/office/drawing/2014/main" id="{FD25BA12-0D0C-F812-FFEF-5CABD65ACCDC}"/>
                </a:ext>
              </a:extLst>
            </p:cNvPr>
            <p:cNvSpPr/>
            <p:nvPr/>
          </p:nvSpPr>
          <p:spPr>
            <a:xfrm>
              <a:off x="703539" y="4369366"/>
              <a:ext cx="6476749" cy="1005840"/>
            </a:xfrm>
            <a:prstGeom prst="roundRect">
              <a:avLst>
                <a:gd name="adj" fmla="val 8638"/>
              </a:avLst>
            </a:prstGeom>
            <a:solidFill>
              <a:srgbClr val="0F111C"/>
            </a:solidFill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+mj-lt"/>
              </a:endParaRPr>
            </a:p>
          </p:txBody>
        </p: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9793FAA7-B280-2BA9-1ECE-F46B9933240F}"/>
                </a:ext>
              </a:extLst>
            </p:cNvPr>
            <p:cNvCxnSpPr/>
            <p:nvPr/>
          </p:nvCxnSpPr>
          <p:spPr>
            <a:xfrm>
              <a:off x="1633928" y="4354375"/>
              <a:ext cx="0" cy="1005840"/>
            </a:xfrm>
            <a:prstGeom prst="line">
              <a:avLst/>
            </a:prstGeom>
            <a:solidFill>
              <a:srgbClr val="0F111C"/>
            </a:solidFill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id="{53A1607A-AAE9-35F0-244D-58BC5B95A7E9}"/>
              </a:ext>
            </a:extLst>
          </p:cNvPr>
          <p:cNvSpPr txBox="1"/>
          <p:nvPr/>
        </p:nvSpPr>
        <p:spPr>
          <a:xfrm>
            <a:off x="8415483" y="4173795"/>
            <a:ext cx="5546360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287">
              <a:spcBef>
                <a:spcPts val="600"/>
              </a:spcBef>
            </a:pPr>
            <a:r>
              <a:rPr lang="en-US" b="1" dirty="0">
                <a:solidFill>
                  <a:schemeClr val="bg1"/>
                </a:solidFill>
                <a:latin typeface="Mangal" panose="02040503050203030202" pitchFamily="18" charset="0"/>
                <a:cs typeface="Mangal" panose="02040503050203030202" pitchFamily="18" charset="0"/>
              </a:rPr>
              <a:t>APPROACH / SOLUTION</a:t>
            </a:r>
            <a:endParaRPr lang="en-US" sz="1600" b="1" dirty="0">
              <a:solidFill>
                <a:schemeClr val="bg1"/>
              </a:solidFill>
              <a:latin typeface="Mangal" panose="02040503050203030202" pitchFamily="18" charset="0"/>
              <a:cs typeface="Mangal" panose="02040503050203030202" pitchFamily="18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+mj-lt"/>
              </a:rPr>
              <a:t>Multi-agent workflow (</a:t>
            </a:r>
            <a:r>
              <a:rPr lang="en-US" sz="2000" i="1" dirty="0">
                <a:solidFill>
                  <a:schemeClr val="bg1"/>
                </a:solidFill>
                <a:latin typeface="+mj-lt"/>
              </a:rPr>
              <a:t>Scout, Analyst, Ranker, Stack Architect, Librarian</a:t>
            </a:r>
            <a:r>
              <a:rPr lang="en-US" sz="2000" dirty="0">
                <a:solidFill>
                  <a:schemeClr val="bg1"/>
                </a:solidFill>
                <a:latin typeface="+mj-lt"/>
              </a:rPr>
              <a:t>) scraping tools, reviews, scores</a:t>
            </a: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C7A224F9-97A9-F938-37E1-4886D31DD477}"/>
              </a:ext>
            </a:extLst>
          </p:cNvPr>
          <p:cNvGrpSpPr/>
          <p:nvPr/>
        </p:nvGrpSpPr>
        <p:grpSpPr>
          <a:xfrm>
            <a:off x="7470102" y="5378332"/>
            <a:ext cx="6476749" cy="1020831"/>
            <a:chOff x="703538" y="5614704"/>
            <a:chExt cx="6476749" cy="1020831"/>
          </a:xfrm>
        </p:grpSpPr>
        <p:sp>
          <p:nvSpPr>
            <p:cNvPr id="78" name="Rounded Rectangle 77">
              <a:extLst>
                <a:ext uri="{FF2B5EF4-FFF2-40B4-BE49-F238E27FC236}">
                  <a16:creationId xmlns:a16="http://schemas.microsoft.com/office/drawing/2014/main" id="{C36BECAE-2836-21C4-A91E-F787A75BF228}"/>
                </a:ext>
              </a:extLst>
            </p:cNvPr>
            <p:cNvSpPr/>
            <p:nvPr/>
          </p:nvSpPr>
          <p:spPr>
            <a:xfrm>
              <a:off x="703538" y="5629695"/>
              <a:ext cx="6476749" cy="1005840"/>
            </a:xfrm>
            <a:prstGeom prst="roundRect">
              <a:avLst>
                <a:gd name="adj" fmla="val 8638"/>
              </a:avLst>
            </a:prstGeom>
            <a:solidFill>
              <a:srgbClr val="0F111C"/>
            </a:solidFill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+mj-lt"/>
              </a:endParaRPr>
            </a:p>
          </p:txBody>
        </p: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A83D700E-8740-C314-230D-0D2439DE7058}"/>
                </a:ext>
              </a:extLst>
            </p:cNvPr>
            <p:cNvCxnSpPr/>
            <p:nvPr/>
          </p:nvCxnSpPr>
          <p:spPr>
            <a:xfrm>
              <a:off x="1633927" y="5614704"/>
              <a:ext cx="0" cy="1005840"/>
            </a:xfrm>
            <a:prstGeom prst="line">
              <a:avLst/>
            </a:prstGeom>
            <a:solidFill>
              <a:srgbClr val="0F111C"/>
            </a:solidFill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80" name="TextBox 79">
            <a:extLst>
              <a:ext uri="{FF2B5EF4-FFF2-40B4-BE49-F238E27FC236}">
                <a16:creationId xmlns:a16="http://schemas.microsoft.com/office/drawing/2014/main" id="{15706C12-2733-7A39-9955-CBFACC83FACC}"/>
              </a:ext>
            </a:extLst>
          </p:cNvPr>
          <p:cNvSpPr txBox="1"/>
          <p:nvPr/>
        </p:nvSpPr>
        <p:spPr>
          <a:xfrm>
            <a:off x="8415482" y="5419134"/>
            <a:ext cx="5546360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287">
              <a:spcBef>
                <a:spcPts val="600"/>
              </a:spcBef>
            </a:pPr>
            <a:r>
              <a:rPr lang="en-US" b="1" dirty="0">
                <a:solidFill>
                  <a:schemeClr val="bg1"/>
                </a:solidFill>
                <a:latin typeface="Mangal" panose="02040503050203030202" pitchFamily="18" charset="0"/>
                <a:cs typeface="Mangal" panose="02040503050203030202" pitchFamily="18" charset="0"/>
              </a:rPr>
              <a:t>DEPLOYMENT / APPLICATION</a:t>
            </a:r>
            <a:endParaRPr lang="en-US" sz="1600" b="1" dirty="0">
              <a:solidFill>
                <a:schemeClr val="bg1"/>
              </a:solidFill>
              <a:latin typeface="Mangal" panose="02040503050203030202" pitchFamily="18" charset="0"/>
              <a:cs typeface="Mangal" panose="02040503050203030202" pitchFamily="18" charset="0"/>
            </a:endParaRPr>
          </a:p>
          <a:p>
            <a:r>
              <a:rPr lang="en-US" sz="2000" dirty="0" err="1">
                <a:solidFill>
                  <a:schemeClr val="bg1"/>
                </a:solidFill>
                <a:latin typeface="+mj-lt"/>
              </a:rPr>
              <a:t>Replit</a:t>
            </a:r>
            <a:r>
              <a:rPr lang="en-US" sz="2000" dirty="0">
                <a:solidFill>
                  <a:schemeClr val="bg1"/>
                </a:solidFill>
                <a:latin typeface="+mj-lt"/>
              </a:rPr>
              <a:t> + Claude APIs with Python and Notion API integration powering live web/mobile dashboards</a:t>
            </a:r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7AAB89BB-36EF-F88C-7D33-0693A1DF5441}"/>
              </a:ext>
            </a:extLst>
          </p:cNvPr>
          <p:cNvGrpSpPr/>
          <p:nvPr/>
        </p:nvGrpSpPr>
        <p:grpSpPr>
          <a:xfrm>
            <a:off x="7470102" y="6625285"/>
            <a:ext cx="6476749" cy="1020831"/>
            <a:chOff x="703538" y="6869957"/>
            <a:chExt cx="6476749" cy="1020831"/>
          </a:xfrm>
        </p:grpSpPr>
        <p:sp>
          <p:nvSpPr>
            <p:cNvPr id="82" name="Rounded Rectangle 81">
              <a:extLst>
                <a:ext uri="{FF2B5EF4-FFF2-40B4-BE49-F238E27FC236}">
                  <a16:creationId xmlns:a16="http://schemas.microsoft.com/office/drawing/2014/main" id="{C95BFF0E-B40D-F252-D75A-EC655DE00C07}"/>
                </a:ext>
              </a:extLst>
            </p:cNvPr>
            <p:cNvSpPr/>
            <p:nvPr/>
          </p:nvSpPr>
          <p:spPr>
            <a:xfrm>
              <a:off x="703538" y="6884948"/>
              <a:ext cx="6476749" cy="1005840"/>
            </a:xfrm>
            <a:prstGeom prst="roundRect">
              <a:avLst>
                <a:gd name="adj" fmla="val 8638"/>
              </a:avLst>
            </a:prstGeom>
            <a:solidFill>
              <a:srgbClr val="0F111C"/>
            </a:solidFill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+mj-lt"/>
              </a:endParaRPr>
            </a:p>
          </p:txBody>
        </p: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1216A56E-C128-6480-AE28-952726C3DD5F}"/>
                </a:ext>
              </a:extLst>
            </p:cNvPr>
            <p:cNvCxnSpPr/>
            <p:nvPr/>
          </p:nvCxnSpPr>
          <p:spPr>
            <a:xfrm>
              <a:off x="1633927" y="6869957"/>
              <a:ext cx="0" cy="1005840"/>
            </a:xfrm>
            <a:prstGeom prst="line">
              <a:avLst/>
            </a:prstGeom>
            <a:solidFill>
              <a:srgbClr val="0F111C"/>
            </a:solidFill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84" name="TextBox 83">
            <a:extLst>
              <a:ext uri="{FF2B5EF4-FFF2-40B4-BE49-F238E27FC236}">
                <a16:creationId xmlns:a16="http://schemas.microsoft.com/office/drawing/2014/main" id="{CEDFBF54-D9C7-7EBA-0D8E-C3A5E056A033}"/>
              </a:ext>
            </a:extLst>
          </p:cNvPr>
          <p:cNvSpPr txBox="1"/>
          <p:nvPr/>
        </p:nvSpPr>
        <p:spPr>
          <a:xfrm>
            <a:off x="8415482" y="6674387"/>
            <a:ext cx="5546360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287">
              <a:spcBef>
                <a:spcPts val="600"/>
              </a:spcBef>
            </a:pPr>
            <a:r>
              <a:rPr lang="en-US" b="1" dirty="0">
                <a:solidFill>
                  <a:schemeClr val="bg1"/>
                </a:solidFill>
                <a:latin typeface="Mangal" panose="02040503050203030202" pitchFamily="18" charset="0"/>
                <a:cs typeface="Mangal" panose="02040503050203030202" pitchFamily="18" charset="0"/>
              </a:rPr>
              <a:t>EXPECTED VALUE / IMPACT</a:t>
            </a:r>
            <a:endParaRPr lang="en-US" sz="1600" b="1" dirty="0">
              <a:solidFill>
                <a:schemeClr val="bg1"/>
              </a:solidFill>
              <a:latin typeface="Mangal" panose="02040503050203030202" pitchFamily="18" charset="0"/>
              <a:cs typeface="Mangal" panose="02040503050203030202" pitchFamily="18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+mj-lt"/>
              </a:rPr>
              <a:t>To cut research from 40+ hours to &lt;2 hours weekly providing continuously updated AI tool intelligence</a:t>
            </a:r>
          </a:p>
        </p:txBody>
      </p:sp>
      <p:pic>
        <p:nvPicPr>
          <p:cNvPr id="85" name="Graphic 84" descr="Head with gears outline">
            <a:extLst>
              <a:ext uri="{FF2B5EF4-FFF2-40B4-BE49-F238E27FC236}">
                <a16:creationId xmlns:a16="http://schemas.microsoft.com/office/drawing/2014/main" id="{9675924D-9846-0AF4-020B-F711BBDA5AD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48508" y="4359457"/>
            <a:ext cx="579665" cy="579665"/>
          </a:xfrm>
          <a:prstGeom prst="rect">
            <a:avLst/>
          </a:prstGeom>
        </p:spPr>
      </p:pic>
      <p:pic>
        <p:nvPicPr>
          <p:cNvPr id="86" name="Graphic 85" descr="Rocket outline">
            <a:extLst>
              <a:ext uri="{FF2B5EF4-FFF2-40B4-BE49-F238E27FC236}">
                <a16:creationId xmlns:a16="http://schemas.microsoft.com/office/drawing/2014/main" id="{20380F69-B2BE-0FF6-C8A6-8EEDBF89382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650913" y="5613383"/>
            <a:ext cx="579665" cy="579665"/>
          </a:xfrm>
          <a:prstGeom prst="rect">
            <a:avLst/>
          </a:prstGeom>
        </p:spPr>
      </p:pic>
      <p:pic>
        <p:nvPicPr>
          <p:cNvPr id="87" name="Graphic 86" descr="Bullseye outline">
            <a:extLst>
              <a:ext uri="{FF2B5EF4-FFF2-40B4-BE49-F238E27FC236}">
                <a16:creationId xmlns:a16="http://schemas.microsoft.com/office/drawing/2014/main" id="{73010788-88EA-2F8B-601C-B1AF62BEBD4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645464" y="6862405"/>
            <a:ext cx="579665" cy="579665"/>
          </a:xfrm>
          <a:prstGeom prst="rect">
            <a:avLst/>
          </a:prstGeom>
        </p:spPr>
      </p:pic>
      <p:sp>
        <p:nvSpPr>
          <p:cNvPr id="88" name="TextBox 87">
            <a:extLst>
              <a:ext uri="{FF2B5EF4-FFF2-40B4-BE49-F238E27FC236}">
                <a16:creationId xmlns:a16="http://schemas.microsoft.com/office/drawing/2014/main" id="{4B1D9D17-E2AC-75E9-F673-ECC31B2E5BA1}"/>
              </a:ext>
            </a:extLst>
          </p:cNvPr>
          <p:cNvSpPr txBox="1"/>
          <p:nvPr/>
        </p:nvSpPr>
        <p:spPr>
          <a:xfrm>
            <a:off x="7710441" y="2444085"/>
            <a:ext cx="599606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4287" algn="ctr">
              <a:spcBef>
                <a:spcPts val="600"/>
              </a:spcBef>
            </a:pPr>
            <a:r>
              <a:rPr lang="en-US" sz="2400" b="1" dirty="0">
                <a:latin typeface="Mangal" panose="02040503050203030202" pitchFamily="18" charset="0"/>
                <a:cs typeface="Mangal" panose="02040503050203030202" pitchFamily="18" charset="0"/>
              </a:rPr>
              <a:t>Multi-Agent AI Future Proofing</a:t>
            </a:r>
            <a:endParaRPr lang="en-US" sz="2000" b="1" dirty="0">
              <a:latin typeface="Mangal" panose="02040503050203030202" pitchFamily="18" charset="0"/>
              <a:cs typeface="Mangal" panose="02040503050203030202" pitchFamily="18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55FDFFBF-509C-E4D1-7651-E2C8F7D01F24}"/>
              </a:ext>
            </a:extLst>
          </p:cNvPr>
          <p:cNvSpPr txBox="1"/>
          <p:nvPr/>
        </p:nvSpPr>
        <p:spPr>
          <a:xfrm>
            <a:off x="703539" y="7778450"/>
            <a:ext cx="130029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287">
              <a:spcBef>
                <a:spcPts val="600"/>
              </a:spcBef>
            </a:pPr>
            <a:r>
              <a:rPr lang="en-US" sz="1400" b="1" i="1" dirty="0">
                <a:solidFill>
                  <a:schemeClr val="bg1"/>
                </a:solidFill>
                <a:latin typeface="+mj-lt"/>
                <a:cs typeface="Mangal" panose="02040503050203030202" pitchFamily="18" charset="0"/>
              </a:rPr>
              <a:t>*  Likely next due to expected cost of development differences (&lt;$20 vs. $155 estimated costs for the multi-agent future proofing project). Based on real-world organization</a:t>
            </a:r>
            <a:endParaRPr lang="en-US" sz="1400" i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422823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1"/>
          <p:cNvSpPr/>
          <p:nvPr/>
        </p:nvSpPr>
        <p:spPr>
          <a:xfrm>
            <a:off x="1300282" y="2719984"/>
            <a:ext cx="5749343" cy="8843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400" b="1" dirty="0">
                <a:solidFill>
                  <a:srgbClr val="EBEDF0"/>
                </a:solidFill>
                <a:ea typeface="Geist" pitchFamily="34" charset="-122"/>
                <a:cs typeface="Mangal" panose="02040503050203030202" pitchFamily="18" charset="0"/>
              </a:rPr>
              <a:t>Bias must be managed from the start.  </a:t>
            </a:r>
            <a:r>
              <a:rPr lang="en-US" sz="2400" dirty="0">
                <a:solidFill>
                  <a:srgbClr val="EBEDF0"/>
                </a:solidFill>
                <a:latin typeface="+mj-lt"/>
                <a:ea typeface="Geist" pitchFamily="34" charset="-122"/>
                <a:cs typeface="Mangal" panose="02040503050203030202" pitchFamily="18" charset="0"/>
              </a:rPr>
              <a:t>Training data often reflects prior-bias, so proactive, ongoing efforts are critical</a:t>
            </a:r>
            <a:endParaRPr lang="en-US" sz="2400" dirty="0">
              <a:latin typeface="+mj-lt"/>
              <a:cs typeface="Mangal" panose="02040503050203030202" pitchFamily="18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8230613" y="2719984"/>
            <a:ext cx="5749450" cy="8843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00"/>
              </a:lnSpc>
            </a:pPr>
            <a:r>
              <a:rPr lang="en-US" sz="2400" b="1" dirty="0">
                <a:solidFill>
                  <a:srgbClr val="EBEDF0"/>
                </a:solidFill>
                <a:ea typeface="Geist" pitchFamily="34" charset="-122"/>
                <a:cs typeface="Mangal" panose="02040503050203030202" pitchFamily="18" charset="0"/>
              </a:rPr>
              <a:t>Solve problems, not trends.  </a:t>
            </a:r>
            <a:r>
              <a:rPr lang="en-US" sz="2400" dirty="0">
                <a:solidFill>
                  <a:srgbClr val="EBEDF0"/>
                </a:solidFill>
                <a:latin typeface="+mj-lt"/>
                <a:ea typeface="Geist" pitchFamily="34" charset="-122"/>
                <a:cs typeface="Mangal" panose="02040503050203030202" pitchFamily="18" charset="0"/>
              </a:rPr>
              <a:t>Starting with “shiny” AI uses like customer-facing chatbots risks losing trust.  Lasting value comes from solving actual pain points with strong ROI</a:t>
            </a:r>
          </a:p>
        </p:txBody>
      </p:sp>
      <p:sp>
        <p:nvSpPr>
          <p:cNvPr id="8" name="Text 3"/>
          <p:cNvSpPr/>
          <p:nvPr/>
        </p:nvSpPr>
        <p:spPr>
          <a:xfrm>
            <a:off x="8230613" y="4388650"/>
            <a:ext cx="5749343" cy="11791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00"/>
              </a:lnSpc>
            </a:pPr>
            <a:r>
              <a:rPr lang="en-US" sz="2400" b="1" dirty="0">
                <a:solidFill>
                  <a:srgbClr val="EBEDF0"/>
                </a:solidFill>
                <a:ea typeface="Geist" pitchFamily="34" charset="-122"/>
                <a:cs typeface="Mangal" panose="02040503050203030202" pitchFamily="18" charset="0"/>
              </a:rPr>
              <a:t>AI is one tool out of many.  </a:t>
            </a:r>
            <a:r>
              <a:rPr lang="en-US" sz="2400" dirty="0">
                <a:solidFill>
                  <a:srgbClr val="EBEDF0"/>
                </a:solidFill>
                <a:latin typeface="+mj-lt"/>
                <a:ea typeface="Geist" pitchFamily="34" charset="-122"/>
                <a:cs typeface="Mangal" panose="02040503050203030202" pitchFamily="18" charset="0"/>
              </a:rPr>
              <a:t>Powerful, but not always the best fit.  Blending AI with other techs can also improve ROI when appropriate</a:t>
            </a:r>
          </a:p>
        </p:txBody>
      </p:sp>
      <p:sp>
        <p:nvSpPr>
          <p:cNvPr id="10" name="Text 4"/>
          <p:cNvSpPr/>
          <p:nvPr/>
        </p:nvSpPr>
        <p:spPr>
          <a:xfrm>
            <a:off x="1300228" y="4388650"/>
            <a:ext cx="5749450" cy="17964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400" b="1" dirty="0">
                <a:solidFill>
                  <a:srgbClr val="EBEDF0"/>
                </a:solidFill>
                <a:ea typeface="Geist" pitchFamily="34" charset="-122"/>
                <a:cs typeface="Geist" pitchFamily="34" charset="-120"/>
              </a:rPr>
              <a:t>Protecting customer data should be a primary concern!  </a:t>
            </a:r>
            <a:r>
              <a:rPr lang="en-US" sz="2400" dirty="0">
                <a:solidFill>
                  <a:srgbClr val="EBEDF0"/>
                </a:solidFill>
                <a:latin typeface="+mj-lt"/>
                <a:ea typeface="Geist" pitchFamily="34" charset="-122"/>
                <a:cs typeface="Geist" pitchFamily="34" charset="-120"/>
              </a:rPr>
              <a:t>Privacy/data security doesn’t just build trust – it helps organizations prepare for stricter laws tomorrow</a:t>
            </a:r>
            <a:endParaRPr lang="en-US" sz="2400" dirty="0">
              <a:latin typeface="+mj-lt"/>
            </a:endParaRPr>
          </a:p>
        </p:txBody>
      </p:sp>
      <p:sp>
        <p:nvSpPr>
          <p:cNvPr id="12" name="Text 0">
            <a:extLst>
              <a:ext uri="{FF2B5EF4-FFF2-40B4-BE49-F238E27FC236}">
                <a16:creationId xmlns:a16="http://schemas.microsoft.com/office/drawing/2014/main" id="{AC0866FC-5CC7-DD5F-4AC2-CDA9FCE60DED}"/>
              </a:ext>
            </a:extLst>
          </p:cNvPr>
          <p:cNvSpPr/>
          <p:nvPr/>
        </p:nvSpPr>
        <p:spPr>
          <a:xfrm>
            <a:off x="703539" y="553283"/>
            <a:ext cx="1040417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Arial Rounded MT Bold" panose="020F0704030504030204" pitchFamily="34" charset="77"/>
              </a:rPr>
              <a:t>Using the Tools Responsibly…</a:t>
            </a:r>
          </a:p>
        </p:txBody>
      </p:sp>
      <p:sp>
        <p:nvSpPr>
          <p:cNvPr id="13" name="Text 0">
            <a:extLst>
              <a:ext uri="{FF2B5EF4-FFF2-40B4-BE49-F238E27FC236}">
                <a16:creationId xmlns:a16="http://schemas.microsoft.com/office/drawing/2014/main" id="{8F695CBB-0F89-2F29-D684-041A51EEA578}"/>
              </a:ext>
            </a:extLst>
          </p:cNvPr>
          <p:cNvSpPr/>
          <p:nvPr/>
        </p:nvSpPr>
        <p:spPr>
          <a:xfrm>
            <a:off x="703540" y="1264206"/>
            <a:ext cx="6766560" cy="7371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800"/>
              </a:lnSpc>
              <a:buNone/>
            </a:pPr>
            <a:r>
              <a:rPr lang="en-US" sz="2800" i="1" dirty="0">
                <a:solidFill>
                  <a:srgbClr val="F2F5FA"/>
                </a:solidFill>
                <a:latin typeface="Mangal" panose="02040503050203030202" pitchFamily="18" charset="0"/>
                <a:ea typeface="Geist Bold" pitchFamily="34" charset="-122"/>
                <a:cs typeface="Mangal" panose="02040503050203030202" pitchFamily="18" charset="0"/>
              </a:rPr>
              <a:t>   My approach to AI</a:t>
            </a:r>
            <a:endParaRPr lang="en-US" sz="2800" dirty="0">
              <a:latin typeface="Mangal" panose="02040503050203030202" pitchFamily="18" charset="0"/>
              <a:cs typeface="Mangal" panose="02040503050203030202" pitchFamily="18" charset="0"/>
            </a:endParaRPr>
          </a:p>
        </p:txBody>
      </p:sp>
      <p:sp>
        <p:nvSpPr>
          <p:cNvPr id="2" name="Text 3">
            <a:extLst>
              <a:ext uri="{FF2B5EF4-FFF2-40B4-BE49-F238E27FC236}">
                <a16:creationId xmlns:a16="http://schemas.microsoft.com/office/drawing/2014/main" id="{CB5E7D21-7FDD-AD17-5828-0ECD91E053BE}"/>
              </a:ext>
            </a:extLst>
          </p:cNvPr>
          <p:cNvSpPr/>
          <p:nvPr/>
        </p:nvSpPr>
        <p:spPr>
          <a:xfrm>
            <a:off x="8228266" y="6046290"/>
            <a:ext cx="5749343" cy="11791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00"/>
              </a:lnSpc>
            </a:pPr>
            <a:r>
              <a:rPr lang="en-US" sz="2400" b="1" dirty="0">
                <a:solidFill>
                  <a:srgbClr val="EBEDF0"/>
                </a:solidFill>
                <a:ea typeface="Geist" pitchFamily="34" charset="-122"/>
                <a:cs typeface="Mangal" panose="02040503050203030202" pitchFamily="18" charset="0"/>
              </a:rPr>
              <a:t>Human-in-the-Loop.  </a:t>
            </a:r>
            <a:r>
              <a:rPr lang="en-US" sz="2400" dirty="0">
                <a:solidFill>
                  <a:srgbClr val="EBEDF0"/>
                </a:solidFill>
                <a:latin typeface="+mj-lt"/>
                <a:ea typeface="Geist" pitchFamily="34" charset="-122"/>
                <a:cs typeface="Mangal" panose="02040503050203030202" pitchFamily="18" charset="0"/>
              </a:rPr>
              <a:t>AI is an incredible supplement.  A true game changer.  But under the hood AI is still fallible – never 100% accurate, and lacking judgement and emotion.  Relying solely on AI output is an incredible risk!</a:t>
            </a:r>
          </a:p>
        </p:txBody>
      </p:sp>
      <p:sp>
        <p:nvSpPr>
          <p:cNvPr id="11" name="Text 4">
            <a:extLst>
              <a:ext uri="{FF2B5EF4-FFF2-40B4-BE49-F238E27FC236}">
                <a16:creationId xmlns:a16="http://schemas.microsoft.com/office/drawing/2014/main" id="{9AEAB9E4-AD6E-F7F9-6FE3-44D2136E1BDB}"/>
              </a:ext>
            </a:extLst>
          </p:cNvPr>
          <p:cNvSpPr/>
          <p:nvPr/>
        </p:nvSpPr>
        <p:spPr>
          <a:xfrm>
            <a:off x="1297881" y="6046290"/>
            <a:ext cx="5749450" cy="17964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400" b="1" dirty="0">
                <a:solidFill>
                  <a:srgbClr val="EBEDF0"/>
                </a:solidFill>
                <a:ea typeface="Geist" pitchFamily="34" charset="-122"/>
                <a:cs typeface="Geist" pitchFamily="34" charset="-120"/>
              </a:rPr>
              <a:t>Interpretability.  </a:t>
            </a:r>
            <a:r>
              <a:rPr lang="en-US" sz="2400" dirty="0">
                <a:solidFill>
                  <a:srgbClr val="EBEDF0"/>
                </a:solidFill>
                <a:latin typeface="+mj-lt"/>
                <a:ea typeface="Geist" pitchFamily="34" charset="-122"/>
                <a:cs typeface="Geist" pitchFamily="34" charset="-120"/>
              </a:rPr>
              <a:t>Certain AI decisions need to be able to be explained</a:t>
            </a:r>
            <a:endParaRPr lang="en-US" sz="2400" dirty="0">
              <a:latin typeface="+mj-lt"/>
            </a:endParaRPr>
          </a:p>
        </p:txBody>
      </p:sp>
      <p:pic>
        <p:nvPicPr>
          <p:cNvPr id="15" name="Graphic 14" descr="Tools outline">
            <a:extLst>
              <a:ext uri="{FF2B5EF4-FFF2-40B4-BE49-F238E27FC236}">
                <a16:creationId xmlns:a16="http://schemas.microsoft.com/office/drawing/2014/main" id="{468EFF2F-BD92-AFED-3FD4-64D047CC67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55880" y="4388650"/>
            <a:ext cx="685800" cy="685800"/>
          </a:xfrm>
          <a:prstGeom prst="rect">
            <a:avLst/>
          </a:prstGeom>
        </p:spPr>
      </p:pic>
      <p:pic>
        <p:nvPicPr>
          <p:cNvPr id="17" name="Graphic 16" descr="Head with gears outline">
            <a:extLst>
              <a:ext uri="{FF2B5EF4-FFF2-40B4-BE49-F238E27FC236}">
                <a16:creationId xmlns:a16="http://schemas.microsoft.com/office/drawing/2014/main" id="{C62DE0BB-1758-9876-8832-FDED9F837D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55880" y="6046290"/>
            <a:ext cx="685800" cy="685800"/>
          </a:xfrm>
          <a:prstGeom prst="rect">
            <a:avLst/>
          </a:prstGeom>
        </p:spPr>
      </p:pic>
      <p:pic>
        <p:nvPicPr>
          <p:cNvPr id="19" name="Graphic 18" descr="Bar graph with upward trend outline">
            <a:extLst>
              <a:ext uri="{FF2B5EF4-FFF2-40B4-BE49-F238E27FC236}">
                <a16:creationId xmlns:a16="http://schemas.microsoft.com/office/drawing/2014/main" id="{6B5B8C12-7D10-6292-E9F7-A73404B689E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455880" y="2658398"/>
            <a:ext cx="685800" cy="685800"/>
          </a:xfrm>
          <a:prstGeom prst="rect">
            <a:avLst/>
          </a:prstGeom>
        </p:spPr>
      </p:pic>
      <p:pic>
        <p:nvPicPr>
          <p:cNvPr id="21" name="Graphic 20" descr="Shield Tick outline">
            <a:extLst>
              <a:ext uri="{FF2B5EF4-FFF2-40B4-BE49-F238E27FC236}">
                <a16:creationId xmlns:a16="http://schemas.microsoft.com/office/drawing/2014/main" id="{3021FD83-1795-2856-96F5-F088A61F678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55810" y="4388650"/>
            <a:ext cx="685800" cy="685800"/>
          </a:xfrm>
          <a:prstGeom prst="rect">
            <a:avLst/>
          </a:prstGeom>
        </p:spPr>
      </p:pic>
      <p:pic>
        <p:nvPicPr>
          <p:cNvPr id="23" name="Graphic 22" descr="Teacher outline">
            <a:extLst>
              <a:ext uri="{FF2B5EF4-FFF2-40B4-BE49-F238E27FC236}">
                <a16:creationId xmlns:a16="http://schemas.microsoft.com/office/drawing/2014/main" id="{CC4AF535-C0B8-5B23-412C-5EB1EC0A2D0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25495" y="5925002"/>
            <a:ext cx="685800" cy="685800"/>
          </a:xfrm>
          <a:prstGeom prst="rect">
            <a:avLst/>
          </a:prstGeom>
        </p:spPr>
      </p:pic>
      <p:pic>
        <p:nvPicPr>
          <p:cNvPr id="25" name="Graphic 24" descr="Gymnast: Rings outline">
            <a:extLst>
              <a:ext uri="{FF2B5EF4-FFF2-40B4-BE49-F238E27FC236}">
                <a16:creationId xmlns:a16="http://schemas.microsoft.com/office/drawing/2014/main" id="{B41B7563-C258-F2EC-0CC5-EA4489AA83D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55810" y="2719984"/>
            <a:ext cx="685800" cy="6858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1406</TotalTime>
  <Words>800</Words>
  <Application>Microsoft Macintosh PowerPoint</Application>
  <PresentationFormat>Custom</PresentationFormat>
  <Paragraphs>84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1" baseType="lpstr">
      <vt:lpstr>Geist</vt:lpstr>
      <vt:lpstr>Geist Bold</vt:lpstr>
      <vt:lpstr>Arial</vt:lpstr>
      <vt:lpstr>Arial Rounded MT Bold</vt:lpstr>
      <vt:lpstr>Mangal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kyle deguire</cp:lastModifiedBy>
  <cp:revision>16</cp:revision>
  <dcterms:created xsi:type="dcterms:W3CDTF">2025-09-30T16:20:54Z</dcterms:created>
  <dcterms:modified xsi:type="dcterms:W3CDTF">2025-11-14T04:29:14Z</dcterms:modified>
</cp:coreProperties>
</file>